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svg" ContentType="image/sv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handoutMasterIdLst>
    <p:handoutMasterId r:id="rId19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4" r:id="rId17"/>
    <p:sldId id="272" r:id="rId18"/>
  </p:sldIdLst>
  <p:sldSz cx="18288000" cy="10287000"/>
  <p:notesSz cx="6797675" cy="9926638"/>
  <p:embeddedFontLst>
    <p:embeddedFont>
      <p:font typeface="可画动感隶书" charset="-120"/>
      <p:regular r:id="rId20"/>
    </p:embeddedFont>
    <p:embeddedFont>
      <p:font typeface="Calibri" pitchFamily="34" charset="0"/>
      <p:regular r:id="rId21"/>
      <p:bold r:id="rId22"/>
      <p:italic r:id="rId23"/>
      <p:boldItalic r:id="rId24"/>
    </p:embeddedFont>
    <p:embeddedFont>
      <p:font typeface="王漢宗特黑體" charset="-120"/>
      <p:regular r:id="rId25"/>
    </p:embeddedFont>
    <p:embeddedFont>
      <p:font typeface="微軟正黑體" pitchFamily="34" charset="-120"/>
      <p:regular r:id="rId26"/>
      <p:bold r:id="rId2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>
        <p:scale>
          <a:sx n="33" d="100"/>
          <a:sy n="33" d="100"/>
        </p:scale>
        <p:origin x="-1906" y="-7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D0407C-C26E-4A81-B2DE-93D9A18107F1}" type="datetimeFigureOut">
              <a:rPr lang="zh-TW" altLang="en-US" smtClean="0"/>
              <a:pPr/>
              <a:t>2025/1/2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5C44BC-1465-4EBD-9AA7-C293455A578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7.svg"/><Relationship Id="rId7" Type="http://schemas.openxmlformats.org/officeDocument/2006/relationships/image" Target="../media/image11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9.sv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hyperlink" Target="https://siarc.mohw.gov.tw/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7.svg"/><Relationship Id="rId7" Type="http://schemas.openxmlformats.org/officeDocument/2006/relationships/image" Target="../media/image11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9.sv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D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-1243432" y="7073666"/>
            <a:ext cx="5493075" cy="3006210"/>
          </a:xfrm>
          <a:custGeom>
            <a:avLst/>
            <a:gdLst/>
            <a:ahLst/>
            <a:cxnLst/>
            <a:rect l="l" t="t" r="r" b="b"/>
            <a:pathLst>
              <a:path w="5493075" h="3006210">
                <a:moveTo>
                  <a:pt x="0" y="0"/>
                </a:moveTo>
                <a:lnTo>
                  <a:pt x="5493075" y="0"/>
                </a:lnTo>
                <a:lnTo>
                  <a:pt x="5493075" y="3006211"/>
                </a:lnTo>
                <a:lnTo>
                  <a:pt x="0" y="3006211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flipH="1">
            <a:off x="17259300" y="9258300"/>
            <a:ext cx="1028700" cy="1028700"/>
          </a:xfrm>
          <a:custGeom>
            <a:avLst/>
            <a:gdLst/>
            <a:ahLst/>
            <a:cxnLst/>
            <a:rect l="l" t="t" r="r" b="b"/>
            <a:pathLst>
              <a:path w="1028700" h="1028700">
                <a:moveTo>
                  <a:pt x="1028700" y="0"/>
                </a:moveTo>
                <a:lnTo>
                  <a:pt x="0" y="0"/>
                </a:lnTo>
                <a:lnTo>
                  <a:pt x="0" y="1028700"/>
                </a:lnTo>
                <a:lnTo>
                  <a:pt x="1028700" y="1028700"/>
                </a:lnTo>
                <a:lnTo>
                  <a:pt x="1028700" y="0"/>
                </a:lnTo>
                <a:close/>
              </a:path>
            </a:pathLst>
          </a:custGeom>
          <a:blipFill>
            <a:blip r:embed="rId4" cstate="print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AutoShape 4"/>
          <p:cNvSpPr/>
          <p:nvPr/>
        </p:nvSpPr>
        <p:spPr>
          <a:xfrm rot="5400000">
            <a:off x="-3605352" y="5652265"/>
            <a:ext cx="9258579" cy="0"/>
          </a:xfrm>
          <a:prstGeom prst="line">
            <a:avLst/>
          </a:prstGeom>
          <a:ln w="9525" cap="flat">
            <a:solidFill>
              <a:srgbClr val="2D2D2D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5" name="AutoShape 5"/>
          <p:cNvSpPr/>
          <p:nvPr/>
        </p:nvSpPr>
        <p:spPr>
          <a:xfrm rot="-10800000">
            <a:off x="1028700" y="1008688"/>
            <a:ext cx="17259300" cy="0"/>
          </a:xfrm>
          <a:prstGeom prst="line">
            <a:avLst/>
          </a:prstGeom>
          <a:ln w="9525" cap="flat">
            <a:solidFill>
              <a:srgbClr val="2D2D2D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6" name="TextBox 6"/>
          <p:cNvSpPr txBox="1"/>
          <p:nvPr/>
        </p:nvSpPr>
        <p:spPr>
          <a:xfrm>
            <a:off x="2512646" y="9694138"/>
            <a:ext cx="13262707" cy="4892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03"/>
              </a:lnSpc>
            </a:pPr>
            <a:r>
              <a:rPr lang="en-US" sz="3900">
                <a:solidFill>
                  <a:srgbClr val="4A2E26"/>
                </a:solidFill>
                <a:latin typeface="可画动感隶书"/>
                <a:ea typeface="可画动感隶书"/>
                <a:cs typeface="可画动感隶书"/>
                <a:sym typeface="可画动感隶书"/>
              </a:rPr>
              <a:t>製作單位：屏東縣政府警察局婦幼警察隊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981200" y="4229100"/>
            <a:ext cx="14358558" cy="16452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2739"/>
              </a:lnSpc>
              <a:spcBef>
                <a:spcPct val="0"/>
              </a:spcBef>
            </a:pPr>
            <a:r>
              <a:rPr lang="en-US" sz="9600" dirty="0" err="1">
                <a:solidFill>
                  <a:srgbClr val="9D6C53"/>
                </a:solidFill>
                <a:latin typeface="可画动感隶书"/>
                <a:ea typeface="可画动感隶书"/>
                <a:cs typeface="可画动感隶书"/>
                <a:sym typeface="可画动感隶书"/>
              </a:rPr>
              <a:t>兒少性影像常見案例宣導</a:t>
            </a:r>
            <a:endParaRPr lang="en-US" sz="9600" dirty="0">
              <a:solidFill>
                <a:srgbClr val="9D6C53"/>
              </a:solidFill>
              <a:latin typeface="可画动感隶书"/>
              <a:ea typeface="可画动感隶书"/>
              <a:cs typeface="可画动感隶书"/>
              <a:sym typeface="可画动感隶书"/>
            </a:endParaRPr>
          </a:p>
        </p:txBody>
      </p:sp>
      <p:sp>
        <p:nvSpPr>
          <p:cNvPr id="8" name="Freeform 8"/>
          <p:cNvSpPr/>
          <p:nvPr/>
        </p:nvSpPr>
        <p:spPr>
          <a:xfrm>
            <a:off x="0" y="0"/>
            <a:ext cx="3474444" cy="1484265"/>
          </a:xfrm>
          <a:custGeom>
            <a:avLst/>
            <a:gdLst/>
            <a:ahLst/>
            <a:cxnLst/>
            <a:rect l="l" t="t" r="r" b="b"/>
            <a:pathLst>
              <a:path w="3474444" h="1484265">
                <a:moveTo>
                  <a:pt x="0" y="0"/>
                </a:moveTo>
                <a:lnTo>
                  <a:pt x="3474444" y="0"/>
                </a:lnTo>
                <a:lnTo>
                  <a:pt x="3474444" y="1484265"/>
                </a:lnTo>
                <a:lnTo>
                  <a:pt x="0" y="1484265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print"/>
            <a:stretch>
              <a:fillRect/>
            </a:stretch>
          </a:blipFill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D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912780" y="-4100162"/>
            <a:ext cx="11663927" cy="9243662"/>
          </a:xfrm>
          <a:custGeom>
            <a:avLst/>
            <a:gdLst/>
            <a:ahLst/>
            <a:cxnLst/>
            <a:rect l="l" t="t" r="r" b="b"/>
            <a:pathLst>
              <a:path w="11663927" h="9243662">
                <a:moveTo>
                  <a:pt x="0" y="0"/>
                </a:moveTo>
                <a:lnTo>
                  <a:pt x="11663927" y="0"/>
                </a:lnTo>
                <a:lnTo>
                  <a:pt x="11663927" y="9243662"/>
                </a:lnTo>
                <a:lnTo>
                  <a:pt x="0" y="9243662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5400000">
            <a:off x="15630516" y="3953123"/>
            <a:ext cx="5659536" cy="4114800"/>
          </a:xfrm>
          <a:custGeom>
            <a:avLst/>
            <a:gdLst/>
            <a:ahLst/>
            <a:cxnLst/>
            <a:rect l="l" t="t" r="r" b="b"/>
            <a:pathLst>
              <a:path w="5659536" h="4114800">
                <a:moveTo>
                  <a:pt x="0" y="0"/>
                </a:moveTo>
                <a:lnTo>
                  <a:pt x="5659536" y="0"/>
                </a:lnTo>
                <a:lnTo>
                  <a:pt x="565953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4379846" y="7124441"/>
            <a:ext cx="10498910" cy="5043325"/>
          </a:xfrm>
          <a:custGeom>
            <a:avLst/>
            <a:gdLst/>
            <a:ahLst/>
            <a:cxnLst/>
            <a:rect l="l" t="t" r="r" b="b"/>
            <a:pathLst>
              <a:path w="10498910" h="5043325">
                <a:moveTo>
                  <a:pt x="0" y="0"/>
                </a:moveTo>
                <a:lnTo>
                  <a:pt x="10498910" y="0"/>
                </a:lnTo>
                <a:lnTo>
                  <a:pt x="10498910" y="5043325"/>
                </a:lnTo>
                <a:lnTo>
                  <a:pt x="0" y="5043325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print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0" y="0"/>
            <a:ext cx="3474444" cy="1484265"/>
          </a:xfrm>
          <a:custGeom>
            <a:avLst/>
            <a:gdLst/>
            <a:ahLst/>
            <a:cxnLst/>
            <a:rect l="l" t="t" r="r" b="b"/>
            <a:pathLst>
              <a:path w="3474444" h="1484265">
                <a:moveTo>
                  <a:pt x="0" y="0"/>
                </a:moveTo>
                <a:lnTo>
                  <a:pt x="3474444" y="0"/>
                </a:lnTo>
                <a:lnTo>
                  <a:pt x="3474444" y="1484265"/>
                </a:lnTo>
                <a:lnTo>
                  <a:pt x="0" y="1484265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print"/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2493269" y="3784600"/>
            <a:ext cx="13301462" cy="23463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8199"/>
              </a:lnSpc>
              <a:spcBef>
                <a:spcPct val="0"/>
              </a:spcBef>
            </a:pPr>
            <a:r>
              <a:rPr lang="en-US" sz="12999" spc="1117">
                <a:solidFill>
                  <a:srgbClr val="000000"/>
                </a:solidFill>
                <a:latin typeface="可画动感隶书"/>
                <a:ea typeface="可画动感隶书"/>
                <a:cs typeface="可画动感隶书"/>
                <a:sym typeface="可画动感隶书"/>
              </a:rPr>
              <a:t>二、處置措施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E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370392" y="1028700"/>
            <a:ext cx="9131080" cy="2157720"/>
          </a:xfrm>
          <a:custGeom>
            <a:avLst/>
            <a:gdLst/>
            <a:ahLst/>
            <a:cxnLst/>
            <a:rect l="l" t="t" r="r" b="b"/>
            <a:pathLst>
              <a:path w="9131080" h="2157720">
                <a:moveTo>
                  <a:pt x="0" y="0"/>
                </a:moveTo>
                <a:lnTo>
                  <a:pt x="9131080" y="0"/>
                </a:lnTo>
                <a:lnTo>
                  <a:pt x="9131080" y="2157720"/>
                </a:lnTo>
                <a:lnTo>
                  <a:pt x="0" y="215772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alphaModFix amt="63000"/>
            </a:blip>
            <a:stretch>
              <a:fillRect t="-3888" b="-11428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2843688" y="1345391"/>
            <a:ext cx="12600625" cy="15202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756"/>
              </a:lnSpc>
            </a:pPr>
            <a:r>
              <a:rPr lang="en-US" sz="8397">
                <a:solidFill>
                  <a:srgbClr val="222222"/>
                </a:solidFill>
                <a:latin typeface="可画动感隶书"/>
                <a:ea typeface="可画动感隶书"/>
                <a:cs typeface="可画动感隶书"/>
                <a:sym typeface="可画动感隶书"/>
              </a:rPr>
              <a:t>Step 1：保持鎮定</a:t>
            </a:r>
          </a:p>
        </p:txBody>
      </p:sp>
      <p:sp>
        <p:nvSpPr>
          <p:cNvPr id="4" name="Freeform 4"/>
          <p:cNvSpPr/>
          <p:nvPr/>
        </p:nvSpPr>
        <p:spPr>
          <a:xfrm>
            <a:off x="-994" y="0"/>
            <a:ext cx="3474444" cy="1484265"/>
          </a:xfrm>
          <a:custGeom>
            <a:avLst/>
            <a:gdLst/>
            <a:ahLst/>
            <a:cxnLst/>
            <a:rect l="l" t="t" r="r" b="b"/>
            <a:pathLst>
              <a:path w="3474444" h="1484265">
                <a:moveTo>
                  <a:pt x="0" y="0"/>
                </a:moveTo>
                <a:lnTo>
                  <a:pt x="3474444" y="0"/>
                </a:lnTo>
                <a:lnTo>
                  <a:pt x="3474444" y="1484265"/>
                </a:lnTo>
                <a:lnTo>
                  <a:pt x="0" y="1484265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2057400" y="4305300"/>
            <a:ext cx="14478000" cy="37830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4800" dirty="0" err="1">
                <a:solidFill>
                  <a:srgbClr val="222222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如不慎遭詐騙或以性影像威脅金錢等</a:t>
            </a:r>
            <a:endParaRPr lang="en-US" sz="4800" dirty="0">
              <a:solidFill>
                <a:srgbClr val="222222"/>
              </a:solidFill>
              <a:latin typeface="王漢宗特黑體"/>
              <a:ea typeface="王漢宗特黑體"/>
              <a:cs typeface="王漢宗特黑體"/>
              <a:sym typeface="王漢宗特黑體"/>
            </a:endParaRPr>
          </a:p>
          <a:p>
            <a:pPr algn="ctr">
              <a:lnSpc>
                <a:spcPts val="5880"/>
              </a:lnSpc>
              <a:spcBef>
                <a:spcPct val="0"/>
              </a:spcBef>
            </a:pPr>
            <a:r>
              <a:rPr lang="en-US" sz="4800" dirty="0" err="1">
                <a:solidFill>
                  <a:srgbClr val="222222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請記得保持鎮定</a:t>
            </a:r>
            <a:r>
              <a:rPr lang="en-US" sz="4800" dirty="0">
                <a:solidFill>
                  <a:srgbClr val="222222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！</a:t>
            </a:r>
          </a:p>
          <a:p>
            <a:pPr algn="ctr">
              <a:lnSpc>
                <a:spcPts val="5880"/>
              </a:lnSpc>
              <a:spcBef>
                <a:spcPct val="0"/>
              </a:spcBef>
            </a:pPr>
            <a:r>
              <a:rPr lang="en-US" sz="4800" dirty="0">
                <a:solidFill>
                  <a:srgbClr val="222222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 </a:t>
            </a:r>
            <a:r>
              <a:rPr lang="en-US" sz="4800" dirty="0" err="1">
                <a:solidFill>
                  <a:srgbClr val="222222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不要因為受到對方威脅、恐嚇而刪除任何證據資料</a:t>
            </a:r>
            <a:r>
              <a:rPr lang="en-US" sz="4800" dirty="0">
                <a:solidFill>
                  <a:srgbClr val="222222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，</a:t>
            </a:r>
          </a:p>
          <a:p>
            <a:pPr algn="ctr">
              <a:lnSpc>
                <a:spcPts val="5880"/>
              </a:lnSpc>
              <a:spcBef>
                <a:spcPct val="0"/>
              </a:spcBef>
            </a:pPr>
            <a:r>
              <a:rPr lang="en-US" sz="4800" dirty="0" err="1">
                <a:solidFill>
                  <a:srgbClr val="222222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或答應對方任何條件</a:t>
            </a:r>
            <a:r>
              <a:rPr lang="en-US" sz="4800" dirty="0">
                <a:solidFill>
                  <a:srgbClr val="222222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。 </a:t>
            </a:r>
          </a:p>
          <a:p>
            <a:pPr algn="ctr">
              <a:lnSpc>
                <a:spcPts val="5880"/>
              </a:lnSpc>
              <a:spcBef>
                <a:spcPct val="0"/>
              </a:spcBef>
            </a:pPr>
            <a:r>
              <a:rPr lang="en-US" sz="4800" dirty="0" err="1">
                <a:solidFill>
                  <a:srgbClr val="222222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但也不要激怒對方喔</a:t>
            </a:r>
            <a:r>
              <a:rPr lang="en-US" sz="4800" dirty="0">
                <a:solidFill>
                  <a:srgbClr val="222222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！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E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370392" y="1028700"/>
            <a:ext cx="9131080" cy="2157720"/>
          </a:xfrm>
          <a:custGeom>
            <a:avLst/>
            <a:gdLst/>
            <a:ahLst/>
            <a:cxnLst/>
            <a:rect l="l" t="t" r="r" b="b"/>
            <a:pathLst>
              <a:path w="9131080" h="2157720">
                <a:moveTo>
                  <a:pt x="0" y="0"/>
                </a:moveTo>
                <a:lnTo>
                  <a:pt x="9131080" y="0"/>
                </a:lnTo>
                <a:lnTo>
                  <a:pt x="9131080" y="2157720"/>
                </a:lnTo>
                <a:lnTo>
                  <a:pt x="0" y="215772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alphaModFix amt="63000"/>
            </a:blip>
            <a:stretch>
              <a:fillRect t="-3888" b="-11428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2843688" y="1345391"/>
            <a:ext cx="12600625" cy="15202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756"/>
              </a:lnSpc>
            </a:pPr>
            <a:r>
              <a:rPr lang="en-US" sz="8397">
                <a:solidFill>
                  <a:srgbClr val="222222"/>
                </a:solidFill>
                <a:latin typeface="可画动感隶书"/>
                <a:ea typeface="可画动感隶书"/>
                <a:cs typeface="可画动感隶书"/>
                <a:sym typeface="可画动感隶书"/>
              </a:rPr>
              <a:t>Step 2：保存證據</a:t>
            </a:r>
          </a:p>
        </p:txBody>
      </p:sp>
      <p:sp>
        <p:nvSpPr>
          <p:cNvPr id="4" name="Freeform 4"/>
          <p:cNvSpPr/>
          <p:nvPr/>
        </p:nvSpPr>
        <p:spPr>
          <a:xfrm>
            <a:off x="0" y="0"/>
            <a:ext cx="3474444" cy="1484265"/>
          </a:xfrm>
          <a:custGeom>
            <a:avLst/>
            <a:gdLst/>
            <a:ahLst/>
            <a:cxnLst/>
            <a:rect l="l" t="t" r="r" b="b"/>
            <a:pathLst>
              <a:path w="3474444" h="1484265">
                <a:moveTo>
                  <a:pt x="0" y="0"/>
                </a:moveTo>
                <a:lnTo>
                  <a:pt x="3474444" y="0"/>
                </a:lnTo>
                <a:lnTo>
                  <a:pt x="3474444" y="1484265"/>
                </a:lnTo>
                <a:lnTo>
                  <a:pt x="0" y="1484265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2057400" y="3771900"/>
            <a:ext cx="14706600" cy="52963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79"/>
              </a:lnSpc>
              <a:spcBef>
                <a:spcPct val="0"/>
              </a:spcBef>
            </a:pPr>
            <a:r>
              <a:rPr lang="en-US" sz="4800" dirty="0">
                <a:solidFill>
                  <a:srgbClr val="222222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1、紀錄遭散布的完整網址</a:t>
            </a:r>
          </a:p>
          <a:p>
            <a:pPr algn="ctr">
              <a:lnSpc>
                <a:spcPts val="5879"/>
              </a:lnSpc>
              <a:spcBef>
                <a:spcPct val="0"/>
              </a:spcBef>
            </a:pPr>
            <a:r>
              <a:rPr lang="en-US" sz="4800" dirty="0">
                <a:solidFill>
                  <a:srgbClr val="222222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2、截取全版畫面（含電腦日期）</a:t>
            </a:r>
          </a:p>
          <a:p>
            <a:pPr algn="ctr">
              <a:lnSpc>
                <a:spcPts val="5879"/>
              </a:lnSpc>
              <a:spcBef>
                <a:spcPct val="0"/>
              </a:spcBef>
            </a:pPr>
            <a:r>
              <a:rPr lang="en-US" sz="4800" dirty="0">
                <a:solidFill>
                  <a:srgbClr val="222222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3、保存完整對話紀錄</a:t>
            </a:r>
          </a:p>
          <a:p>
            <a:pPr algn="ctr">
              <a:lnSpc>
                <a:spcPts val="5879"/>
              </a:lnSpc>
              <a:spcBef>
                <a:spcPct val="0"/>
              </a:spcBef>
            </a:pPr>
            <a:endParaRPr sz="2400" dirty="0"/>
          </a:p>
          <a:p>
            <a:pPr algn="ctr">
              <a:lnSpc>
                <a:spcPts val="5879"/>
              </a:lnSpc>
              <a:spcBef>
                <a:spcPct val="0"/>
              </a:spcBef>
            </a:pPr>
            <a:r>
              <a:rPr lang="en-US" sz="4800" dirty="0" err="1">
                <a:solidFill>
                  <a:srgbClr val="222222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儘量保存到完整的</a:t>
            </a:r>
            <a:r>
              <a:rPr lang="en-US" sz="4800" dirty="0" err="1">
                <a:solidFill>
                  <a:srgbClr val="E42A2A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發布者帳號及ID</a:t>
            </a:r>
            <a:r>
              <a:rPr lang="en-US" sz="4800" dirty="0" err="1">
                <a:solidFill>
                  <a:srgbClr val="222222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、</a:t>
            </a:r>
            <a:r>
              <a:rPr lang="en-US" sz="4800" dirty="0" err="1">
                <a:solidFill>
                  <a:srgbClr val="E42A2A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發布時間及日期</a:t>
            </a:r>
            <a:r>
              <a:rPr lang="en-US" sz="4800" dirty="0" err="1">
                <a:solidFill>
                  <a:srgbClr val="222222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、</a:t>
            </a:r>
            <a:r>
              <a:rPr lang="en-US" sz="4800" dirty="0" err="1">
                <a:solidFill>
                  <a:srgbClr val="E42A2A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被散布的影像內容</a:t>
            </a:r>
            <a:r>
              <a:rPr lang="en-US" sz="4800" dirty="0" err="1">
                <a:solidFill>
                  <a:srgbClr val="222222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、</a:t>
            </a:r>
            <a:r>
              <a:rPr lang="en-US" sz="4800" dirty="0" err="1">
                <a:solidFill>
                  <a:srgbClr val="E42A2A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關鍵對話</a:t>
            </a:r>
            <a:r>
              <a:rPr lang="en-US" sz="4800" dirty="0" err="1">
                <a:solidFill>
                  <a:srgbClr val="222222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、</a:t>
            </a:r>
            <a:r>
              <a:rPr lang="en-US" sz="4800" dirty="0" err="1">
                <a:solidFill>
                  <a:srgbClr val="E42A2A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網址及平台資訊</a:t>
            </a:r>
            <a:r>
              <a:rPr lang="en-US" sz="4800" dirty="0">
                <a:solidFill>
                  <a:srgbClr val="222222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...</a:t>
            </a:r>
            <a:r>
              <a:rPr lang="en-US" sz="4800" dirty="0" err="1">
                <a:solidFill>
                  <a:srgbClr val="222222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等，資訊保存越完整，才能讓後續協助更為順利唷</a:t>
            </a:r>
            <a:r>
              <a:rPr lang="en-US" sz="4800" dirty="0">
                <a:solidFill>
                  <a:srgbClr val="222222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！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E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47928" y="1028700"/>
            <a:ext cx="9131080" cy="2157720"/>
          </a:xfrm>
          <a:custGeom>
            <a:avLst/>
            <a:gdLst/>
            <a:ahLst/>
            <a:cxnLst/>
            <a:rect l="l" t="t" r="r" b="b"/>
            <a:pathLst>
              <a:path w="9131080" h="2157720">
                <a:moveTo>
                  <a:pt x="0" y="0"/>
                </a:moveTo>
                <a:lnTo>
                  <a:pt x="9131080" y="0"/>
                </a:lnTo>
                <a:lnTo>
                  <a:pt x="9131080" y="2157720"/>
                </a:lnTo>
                <a:lnTo>
                  <a:pt x="0" y="215772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alphaModFix amt="63000"/>
            </a:blip>
            <a:stretch>
              <a:fillRect t="-3888" b="-11428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2843688" y="1345391"/>
            <a:ext cx="12600625" cy="15202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756"/>
              </a:lnSpc>
            </a:pPr>
            <a:r>
              <a:rPr lang="en-US" sz="8397">
                <a:solidFill>
                  <a:srgbClr val="222222"/>
                </a:solidFill>
                <a:latin typeface="可画动感隶书"/>
                <a:ea typeface="可画动感隶书"/>
                <a:cs typeface="可画动感隶书"/>
                <a:sym typeface="可画动感隶书"/>
              </a:rPr>
              <a:t>Step  3：調高社群隱私設定</a:t>
            </a:r>
          </a:p>
        </p:txBody>
      </p:sp>
      <p:sp>
        <p:nvSpPr>
          <p:cNvPr id="4" name="Freeform 4"/>
          <p:cNvSpPr/>
          <p:nvPr/>
        </p:nvSpPr>
        <p:spPr>
          <a:xfrm>
            <a:off x="-994" y="0"/>
            <a:ext cx="3474444" cy="1484265"/>
          </a:xfrm>
          <a:custGeom>
            <a:avLst/>
            <a:gdLst/>
            <a:ahLst/>
            <a:cxnLst/>
            <a:rect l="l" t="t" r="r" b="b"/>
            <a:pathLst>
              <a:path w="3474444" h="1484265">
                <a:moveTo>
                  <a:pt x="0" y="0"/>
                </a:moveTo>
                <a:lnTo>
                  <a:pt x="3474444" y="0"/>
                </a:lnTo>
                <a:lnTo>
                  <a:pt x="3474444" y="1484265"/>
                </a:lnTo>
                <a:lnTo>
                  <a:pt x="0" y="1484265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3102429" y="4413341"/>
            <a:ext cx="13509171" cy="22698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4800" dirty="0" err="1">
                <a:solidFill>
                  <a:srgbClr val="222222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為避免受到嫌犯及陌生網友的後續騷擾、威脅</a:t>
            </a:r>
            <a:r>
              <a:rPr lang="en-US" sz="4800" dirty="0">
                <a:solidFill>
                  <a:srgbClr val="222222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，</a:t>
            </a:r>
          </a:p>
          <a:p>
            <a:pPr algn="ctr"/>
            <a:r>
              <a:rPr lang="en-US" sz="4800" dirty="0" err="1">
                <a:solidFill>
                  <a:srgbClr val="222222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請記得同步調高社群或通訊軟體帳號的隱私設定</a:t>
            </a:r>
            <a:r>
              <a:rPr lang="en-US" sz="4800" dirty="0">
                <a:solidFill>
                  <a:srgbClr val="222222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，</a:t>
            </a:r>
          </a:p>
          <a:p>
            <a:pPr algn="ctr">
              <a:spcBef>
                <a:spcPct val="0"/>
              </a:spcBef>
            </a:pPr>
            <a:r>
              <a:rPr lang="en-US" sz="4800" dirty="0" err="1">
                <a:solidFill>
                  <a:srgbClr val="222222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確保自身隱私與資訊安全</a:t>
            </a:r>
            <a:r>
              <a:rPr lang="en-US" sz="4800" dirty="0">
                <a:solidFill>
                  <a:srgbClr val="222222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。</a:t>
            </a:r>
          </a:p>
        </p:txBody>
      </p:sp>
      <p:pic>
        <p:nvPicPr>
          <p:cNvPr id="6" name="圖片 5" descr="compliant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468600" y="7886700"/>
            <a:ext cx="1628800" cy="16288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E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370392" y="1028700"/>
            <a:ext cx="9131080" cy="2157720"/>
          </a:xfrm>
          <a:custGeom>
            <a:avLst/>
            <a:gdLst/>
            <a:ahLst/>
            <a:cxnLst/>
            <a:rect l="l" t="t" r="r" b="b"/>
            <a:pathLst>
              <a:path w="9131080" h="2157720">
                <a:moveTo>
                  <a:pt x="0" y="0"/>
                </a:moveTo>
                <a:lnTo>
                  <a:pt x="9131080" y="0"/>
                </a:lnTo>
                <a:lnTo>
                  <a:pt x="9131080" y="2157720"/>
                </a:lnTo>
                <a:lnTo>
                  <a:pt x="0" y="215772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alphaModFix amt="63000"/>
            </a:blip>
            <a:stretch>
              <a:fillRect t="-3888" b="-11428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2843688" y="1345391"/>
            <a:ext cx="12600625" cy="15202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756"/>
              </a:lnSpc>
            </a:pPr>
            <a:r>
              <a:rPr lang="en-US" sz="8397">
                <a:solidFill>
                  <a:srgbClr val="222222"/>
                </a:solidFill>
                <a:latin typeface="可画动感隶书"/>
                <a:ea typeface="可画动感隶书"/>
                <a:cs typeface="可画动感隶书"/>
                <a:sym typeface="可画动感隶书"/>
              </a:rPr>
              <a:t>Step  4：尋求協助</a:t>
            </a:r>
          </a:p>
        </p:txBody>
      </p:sp>
      <p:sp>
        <p:nvSpPr>
          <p:cNvPr id="4" name="Freeform 4"/>
          <p:cNvSpPr/>
          <p:nvPr/>
        </p:nvSpPr>
        <p:spPr>
          <a:xfrm>
            <a:off x="0" y="0"/>
            <a:ext cx="3474444" cy="1484265"/>
          </a:xfrm>
          <a:custGeom>
            <a:avLst/>
            <a:gdLst/>
            <a:ahLst/>
            <a:cxnLst/>
            <a:rect l="l" t="t" r="r" b="b"/>
            <a:pathLst>
              <a:path w="3474444" h="1484265">
                <a:moveTo>
                  <a:pt x="0" y="0"/>
                </a:moveTo>
                <a:lnTo>
                  <a:pt x="3474444" y="0"/>
                </a:lnTo>
                <a:lnTo>
                  <a:pt x="3474444" y="1484265"/>
                </a:lnTo>
                <a:lnTo>
                  <a:pt x="0" y="1484265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457200" y="4050866"/>
            <a:ext cx="17830800" cy="37830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4800" dirty="0" err="1">
                <a:solidFill>
                  <a:srgbClr val="222222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遇到遭散布性私密影像的事件時</a:t>
            </a:r>
            <a:r>
              <a:rPr lang="en-US" sz="4800" dirty="0">
                <a:solidFill>
                  <a:srgbClr val="222222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，</a:t>
            </a:r>
          </a:p>
          <a:p>
            <a:pPr algn="ctr">
              <a:lnSpc>
                <a:spcPts val="5880"/>
              </a:lnSpc>
            </a:pPr>
            <a:r>
              <a:rPr lang="en-US" sz="4800" dirty="0" err="1">
                <a:solidFill>
                  <a:srgbClr val="222222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你可能會感到焦慮、難過或憤怒</a:t>
            </a:r>
            <a:r>
              <a:rPr lang="en-US" sz="4800" dirty="0">
                <a:solidFill>
                  <a:srgbClr val="222222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…。</a:t>
            </a:r>
          </a:p>
          <a:p>
            <a:pPr algn="ctr">
              <a:lnSpc>
                <a:spcPts val="5880"/>
              </a:lnSpc>
            </a:pPr>
            <a:r>
              <a:rPr lang="en-US" sz="4800" dirty="0" err="1">
                <a:solidFill>
                  <a:srgbClr val="222222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請記得尋求信任的親朋好友及相關單位（老師、警察、社工</a:t>
            </a:r>
            <a:r>
              <a:rPr lang="en-US" sz="4800" dirty="0">
                <a:solidFill>
                  <a:srgbClr val="222222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...），</a:t>
            </a:r>
          </a:p>
          <a:p>
            <a:pPr algn="ctr">
              <a:lnSpc>
                <a:spcPts val="5880"/>
              </a:lnSpc>
            </a:pPr>
            <a:r>
              <a:rPr lang="en-US" sz="4800" dirty="0" err="1">
                <a:solidFill>
                  <a:srgbClr val="222222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訴說你目前面臨到的情況</a:t>
            </a:r>
            <a:r>
              <a:rPr lang="en-US" sz="4800" dirty="0">
                <a:solidFill>
                  <a:srgbClr val="222222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，</a:t>
            </a:r>
          </a:p>
          <a:p>
            <a:pPr algn="ctr">
              <a:lnSpc>
                <a:spcPts val="5880"/>
              </a:lnSpc>
              <a:spcBef>
                <a:spcPct val="0"/>
              </a:spcBef>
            </a:pPr>
            <a:r>
              <a:rPr lang="en-US" sz="4800" dirty="0" err="1">
                <a:solidFill>
                  <a:srgbClr val="222222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讓大家給予你多一點的保護與協助唷</a:t>
            </a:r>
            <a:r>
              <a:rPr lang="en-US" sz="4800" dirty="0">
                <a:solidFill>
                  <a:srgbClr val="222222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！</a:t>
            </a:r>
          </a:p>
        </p:txBody>
      </p:sp>
      <p:pic>
        <p:nvPicPr>
          <p:cNvPr id="6" name="圖片 5" descr="help (1)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468600" y="8039100"/>
            <a:ext cx="1357975" cy="1357975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E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3474444" cy="1484265"/>
          </a:xfrm>
          <a:custGeom>
            <a:avLst/>
            <a:gdLst/>
            <a:ahLst/>
            <a:cxnLst/>
            <a:rect l="l" t="t" r="r" b="b"/>
            <a:pathLst>
              <a:path w="3474444" h="1484265">
                <a:moveTo>
                  <a:pt x="0" y="0"/>
                </a:moveTo>
                <a:lnTo>
                  <a:pt x="3474444" y="0"/>
                </a:lnTo>
                <a:lnTo>
                  <a:pt x="3474444" y="1484265"/>
                </a:lnTo>
                <a:lnTo>
                  <a:pt x="0" y="1484265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/>
            <a:stretch>
              <a:fillRect/>
            </a:stretch>
          </a:blipFill>
        </p:spPr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t="18889" r="1250" b="10000"/>
          <a:stretch>
            <a:fillRect/>
          </a:stretch>
        </p:blipFill>
        <p:spPr bwMode="auto">
          <a:xfrm>
            <a:off x="659605" y="3315665"/>
            <a:ext cx="17210485" cy="69713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3"/>
          <p:cNvSpPr txBox="1"/>
          <p:nvPr/>
        </p:nvSpPr>
        <p:spPr>
          <a:xfrm>
            <a:off x="1905000" y="1469827"/>
            <a:ext cx="15149966" cy="95410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160"/>
              </a:lnSpc>
              <a:spcBef>
                <a:spcPct val="0"/>
              </a:spcBef>
            </a:pPr>
            <a:r>
              <a:rPr lang="en-US" sz="4400" dirty="0" err="1">
                <a:solidFill>
                  <a:srgbClr val="2D2D2D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如果發現自己的私密影像未經同意被散布</a:t>
            </a:r>
            <a:r>
              <a:rPr lang="en-US" sz="4400" dirty="0" err="1" smtClean="0">
                <a:solidFill>
                  <a:srgbClr val="2D2D2D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，請立即到</a:t>
            </a:r>
            <a:r>
              <a:rPr lang="en-US" sz="4400" dirty="0" err="1">
                <a:solidFill>
                  <a:srgbClr val="C00000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「性影像處理中心」</a:t>
            </a:r>
            <a:r>
              <a:rPr lang="en-US" sz="4400" dirty="0" err="1">
                <a:solidFill>
                  <a:srgbClr val="2D2D2D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線上填寫申訴表單</a:t>
            </a:r>
            <a:r>
              <a:rPr lang="en-US" sz="4400" dirty="0" err="1" smtClean="0">
                <a:solidFill>
                  <a:srgbClr val="2D2D2D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，並請至</a:t>
            </a:r>
            <a:r>
              <a:rPr lang="en-US" sz="4400" dirty="0" err="1" smtClean="0">
                <a:solidFill>
                  <a:srgbClr val="C00000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就近派出所</a:t>
            </a:r>
            <a:r>
              <a:rPr lang="en-US" sz="4400" dirty="0" err="1" smtClean="0">
                <a:solidFill>
                  <a:srgbClr val="2D2D2D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報案</a:t>
            </a:r>
            <a:r>
              <a:rPr lang="en-US" sz="4400" dirty="0" smtClean="0">
                <a:solidFill>
                  <a:srgbClr val="2D2D2D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。</a:t>
            </a:r>
            <a:r>
              <a:rPr lang="en-US" altLang="zh-TW" sz="4400" dirty="0" smtClean="0">
                <a:solidFill>
                  <a:srgbClr val="2D2D2D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 </a:t>
            </a:r>
          </a:p>
          <a:p>
            <a:pPr algn="ctr">
              <a:lnSpc>
                <a:spcPts val="6160"/>
              </a:lnSpc>
              <a:spcBef>
                <a:spcPct val="0"/>
              </a:spcBef>
            </a:pPr>
            <a:endParaRPr lang="en-US" altLang="zh-TW" sz="4400" dirty="0" smtClean="0">
              <a:solidFill>
                <a:srgbClr val="2D2D2D"/>
              </a:solidFill>
              <a:latin typeface="王漢宗特黑體"/>
              <a:ea typeface="王漢宗特黑體"/>
              <a:cs typeface="王漢宗特黑體"/>
              <a:sym typeface="王漢宗特黑體"/>
            </a:endParaRPr>
          </a:p>
          <a:p>
            <a:pPr algn="ctr">
              <a:lnSpc>
                <a:spcPts val="6160"/>
              </a:lnSpc>
              <a:spcBef>
                <a:spcPct val="0"/>
              </a:spcBef>
            </a:pPr>
            <a:endParaRPr lang="en-US" altLang="zh-TW" sz="4400" dirty="0" smtClean="0">
              <a:solidFill>
                <a:srgbClr val="2D2D2D"/>
              </a:solidFill>
              <a:latin typeface="王漢宗特黑體"/>
              <a:ea typeface="王漢宗特黑體"/>
              <a:cs typeface="王漢宗特黑體"/>
              <a:sym typeface="王漢宗特黑體"/>
            </a:endParaRPr>
          </a:p>
          <a:p>
            <a:pPr algn="ctr">
              <a:lnSpc>
                <a:spcPts val="6160"/>
              </a:lnSpc>
              <a:spcBef>
                <a:spcPct val="0"/>
              </a:spcBef>
            </a:pPr>
            <a:endParaRPr lang="en-US" altLang="zh-TW" sz="4400" dirty="0" smtClean="0">
              <a:solidFill>
                <a:srgbClr val="2D2D2D"/>
              </a:solidFill>
              <a:latin typeface="王漢宗特黑體"/>
              <a:ea typeface="王漢宗特黑體"/>
              <a:cs typeface="王漢宗特黑體"/>
              <a:sym typeface="王漢宗特黑體"/>
            </a:endParaRPr>
          </a:p>
          <a:p>
            <a:pPr algn="ctr">
              <a:lnSpc>
                <a:spcPts val="6160"/>
              </a:lnSpc>
              <a:spcBef>
                <a:spcPct val="0"/>
              </a:spcBef>
            </a:pPr>
            <a:endParaRPr lang="en-US" altLang="zh-TW" sz="4400" dirty="0" smtClean="0">
              <a:solidFill>
                <a:srgbClr val="2D2D2D"/>
              </a:solidFill>
              <a:latin typeface="王漢宗特黑體"/>
              <a:ea typeface="王漢宗特黑體"/>
              <a:cs typeface="王漢宗特黑體"/>
              <a:sym typeface="王漢宗特黑體"/>
            </a:endParaRPr>
          </a:p>
          <a:p>
            <a:pPr algn="ctr">
              <a:lnSpc>
                <a:spcPts val="6160"/>
              </a:lnSpc>
              <a:spcBef>
                <a:spcPct val="0"/>
              </a:spcBef>
            </a:pPr>
            <a:endParaRPr lang="en-US" altLang="zh-TW" sz="4400" dirty="0" smtClean="0">
              <a:solidFill>
                <a:srgbClr val="2D2D2D"/>
              </a:solidFill>
              <a:latin typeface="王漢宗特黑體"/>
              <a:ea typeface="王漢宗特黑體"/>
              <a:cs typeface="王漢宗特黑體"/>
              <a:sym typeface="王漢宗特黑體"/>
            </a:endParaRPr>
          </a:p>
          <a:p>
            <a:pPr algn="ctr">
              <a:lnSpc>
                <a:spcPts val="6160"/>
              </a:lnSpc>
              <a:spcBef>
                <a:spcPct val="0"/>
              </a:spcBef>
            </a:pPr>
            <a:endParaRPr lang="en-US" altLang="zh-TW" sz="4400" dirty="0" smtClean="0">
              <a:solidFill>
                <a:srgbClr val="2D2D2D"/>
              </a:solidFill>
              <a:latin typeface="王漢宗特黑體"/>
              <a:ea typeface="王漢宗特黑體"/>
              <a:cs typeface="王漢宗特黑體"/>
              <a:sym typeface="王漢宗特黑體"/>
            </a:endParaRPr>
          </a:p>
          <a:p>
            <a:pPr algn="ctr">
              <a:lnSpc>
                <a:spcPts val="6160"/>
              </a:lnSpc>
              <a:spcBef>
                <a:spcPct val="0"/>
              </a:spcBef>
            </a:pPr>
            <a:endParaRPr lang="en-US" altLang="zh-TW" sz="4400" dirty="0" smtClean="0">
              <a:solidFill>
                <a:srgbClr val="2D2D2D"/>
              </a:solidFill>
              <a:latin typeface="王漢宗特黑體"/>
              <a:ea typeface="王漢宗特黑體"/>
              <a:cs typeface="王漢宗特黑體"/>
              <a:sym typeface="王漢宗特黑體"/>
            </a:endParaRPr>
          </a:p>
          <a:p>
            <a:pPr algn="ctr">
              <a:lnSpc>
                <a:spcPts val="6160"/>
              </a:lnSpc>
              <a:spcBef>
                <a:spcPct val="0"/>
              </a:spcBef>
            </a:pPr>
            <a:endParaRPr lang="en-US" altLang="zh-TW" sz="4400" dirty="0" smtClean="0">
              <a:solidFill>
                <a:srgbClr val="2D2D2D"/>
              </a:solidFill>
              <a:latin typeface="王漢宗特黑體"/>
              <a:ea typeface="王漢宗特黑體"/>
              <a:cs typeface="王漢宗特黑體"/>
              <a:sym typeface="王漢宗特黑體"/>
            </a:endParaRPr>
          </a:p>
          <a:p>
            <a:pPr algn="r">
              <a:lnSpc>
                <a:spcPts val="6160"/>
              </a:lnSpc>
              <a:spcBef>
                <a:spcPct val="0"/>
              </a:spcBef>
            </a:pPr>
            <a:r>
              <a:rPr lang="en-US" altLang="zh-TW" sz="4400" dirty="0" smtClean="0">
                <a:solidFill>
                  <a:srgbClr val="2D2D2D"/>
                </a:solidFill>
                <a:latin typeface="王漢宗特黑體"/>
                <a:ea typeface="王漢宗特黑體"/>
                <a:cs typeface="王漢宗特黑體"/>
                <a:sym typeface="王漢宗特黑體"/>
                <a:hlinkClick r:id="rId4"/>
              </a:rPr>
              <a:t>https://siarc.mohw.gov.tw/</a:t>
            </a:r>
            <a:endParaRPr lang="en-US" sz="4400" dirty="0" smtClean="0">
              <a:solidFill>
                <a:srgbClr val="2D2D2D"/>
              </a:solidFill>
              <a:latin typeface="王漢宗特黑體"/>
              <a:ea typeface="王漢宗特黑體"/>
              <a:cs typeface="王漢宗特黑體"/>
              <a:sym typeface="王漢宗特黑體"/>
            </a:endParaRPr>
          </a:p>
          <a:p>
            <a:pPr algn="ctr">
              <a:lnSpc>
                <a:spcPts val="6160"/>
              </a:lnSpc>
              <a:spcBef>
                <a:spcPct val="0"/>
              </a:spcBef>
            </a:pPr>
            <a:endParaRPr dirty="0"/>
          </a:p>
        </p:txBody>
      </p:sp>
      <p:pic>
        <p:nvPicPr>
          <p:cNvPr id="7" name="圖片 6" descr="transparency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16200000" flipH="1">
            <a:off x="9296400" y="9486900"/>
            <a:ext cx="685800" cy="6858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3474444" cy="1484265"/>
          </a:xfrm>
          <a:custGeom>
            <a:avLst/>
            <a:gdLst/>
            <a:ahLst/>
            <a:cxnLst/>
            <a:rect l="l" t="t" r="r" b="b"/>
            <a:pathLst>
              <a:path w="3474444" h="1484265">
                <a:moveTo>
                  <a:pt x="0" y="0"/>
                </a:moveTo>
                <a:lnTo>
                  <a:pt x="3474444" y="0"/>
                </a:lnTo>
                <a:lnTo>
                  <a:pt x="3474444" y="1484265"/>
                </a:lnTo>
                <a:lnTo>
                  <a:pt x="0" y="1484265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905000" y="2857500"/>
            <a:ext cx="14616566" cy="49859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zh-TW" altLang="en-US" sz="7200" b="1" dirty="0" smtClean="0">
                <a:solidFill>
                  <a:srgbClr val="2D2D2D"/>
                </a:solidFill>
                <a:latin typeface="微軟正黑體" pitchFamily="34" charset="-120"/>
                <a:ea typeface="微軟正黑體" pitchFamily="34" charset="-120"/>
                <a:cs typeface="王漢宗特黑體"/>
                <a:sym typeface="王漢宗特黑體"/>
              </a:rPr>
              <a:t>請記得</a:t>
            </a:r>
            <a:endParaRPr lang="en-US" sz="7200" b="1" dirty="0">
              <a:solidFill>
                <a:srgbClr val="2D2D2D"/>
              </a:solidFill>
              <a:latin typeface="微軟正黑體" pitchFamily="34" charset="-120"/>
              <a:ea typeface="微軟正黑體" pitchFamily="34" charset="-120"/>
              <a:cs typeface="王漢宗特黑體"/>
              <a:sym typeface="王漢宗特黑體"/>
            </a:endParaRPr>
          </a:p>
          <a:p>
            <a:pPr algn="ctr">
              <a:spcBef>
                <a:spcPct val="0"/>
              </a:spcBef>
            </a:pPr>
            <a:r>
              <a:rPr lang="en-US" sz="7200" b="1" dirty="0" err="1">
                <a:solidFill>
                  <a:srgbClr val="E42A2A"/>
                </a:solidFill>
                <a:latin typeface="微軟正黑體" pitchFamily="34" charset="-120"/>
                <a:ea typeface="微軟正黑體" pitchFamily="34" charset="-120"/>
                <a:cs typeface="王漢宗特黑體"/>
                <a:sym typeface="王漢宗特黑體"/>
              </a:rPr>
              <a:t>不拍攝、不傳送、不散布（轉傳</a:t>
            </a:r>
            <a:r>
              <a:rPr lang="en-US" sz="7200" b="1" dirty="0">
                <a:solidFill>
                  <a:srgbClr val="E42A2A"/>
                </a:solidFill>
                <a:latin typeface="微軟正黑體" pitchFamily="34" charset="-120"/>
                <a:ea typeface="微軟正黑體" pitchFamily="34" charset="-120"/>
                <a:cs typeface="王漢宗特黑體"/>
                <a:sym typeface="王漢宗特黑體"/>
              </a:rPr>
              <a:t>） </a:t>
            </a:r>
          </a:p>
          <a:p>
            <a:pPr algn="ctr">
              <a:spcBef>
                <a:spcPct val="0"/>
              </a:spcBef>
            </a:pPr>
            <a:r>
              <a:rPr lang="en-US" sz="7200" b="1" dirty="0" err="1">
                <a:solidFill>
                  <a:srgbClr val="E42A2A"/>
                </a:solidFill>
                <a:latin typeface="微軟正黑體" pitchFamily="34" charset="-120"/>
                <a:ea typeface="微軟正黑體" pitchFamily="34" charset="-120"/>
                <a:cs typeface="王漢宗特黑體"/>
                <a:sym typeface="王漢宗特黑體"/>
              </a:rPr>
              <a:t>不觀看、不持有、不談論</a:t>
            </a:r>
            <a:endParaRPr lang="en-US" sz="7200" b="1" dirty="0">
              <a:solidFill>
                <a:srgbClr val="E42A2A"/>
              </a:solidFill>
              <a:latin typeface="微軟正黑體" pitchFamily="34" charset="-120"/>
              <a:ea typeface="微軟正黑體" pitchFamily="34" charset="-120"/>
              <a:cs typeface="王漢宗特黑體"/>
              <a:sym typeface="王漢宗特黑體"/>
            </a:endParaRPr>
          </a:p>
          <a:p>
            <a:pPr algn="ctr">
              <a:spcBef>
                <a:spcPct val="0"/>
              </a:spcBef>
            </a:pPr>
            <a:endParaRPr sz="3600" b="1" dirty="0">
              <a:latin typeface="微軟正黑體" pitchFamily="34" charset="-120"/>
              <a:ea typeface="微軟正黑體" pitchFamily="34" charset="-120"/>
            </a:endParaRPr>
          </a:p>
          <a:p>
            <a:pPr algn="ctr">
              <a:spcBef>
                <a:spcPct val="0"/>
              </a:spcBef>
            </a:pPr>
            <a:r>
              <a:rPr lang="en-US" sz="7200" b="1" dirty="0" err="1" smtClean="0">
                <a:solidFill>
                  <a:srgbClr val="2D2D2D"/>
                </a:solidFill>
                <a:latin typeface="微軟正黑體" pitchFamily="34" charset="-120"/>
                <a:ea typeface="微軟正黑體" pitchFamily="34" charset="-120"/>
                <a:cs typeface="王漢宗特黑體"/>
                <a:sym typeface="王漢宗特黑體"/>
              </a:rPr>
              <a:t>保護自己也保護</a:t>
            </a:r>
            <a:r>
              <a:rPr lang="zh-TW" altLang="en-US" sz="7200" b="1" dirty="0" smtClean="0">
                <a:solidFill>
                  <a:srgbClr val="2D2D2D"/>
                </a:solidFill>
                <a:latin typeface="微軟正黑體" pitchFamily="34" charset="-120"/>
                <a:ea typeface="微軟正黑體" pitchFamily="34" charset="-120"/>
                <a:cs typeface="王漢宗特黑體"/>
                <a:sym typeface="王漢宗特黑體"/>
              </a:rPr>
              <a:t>他</a:t>
            </a:r>
            <a:r>
              <a:rPr lang="en-US" sz="7200" b="1" dirty="0" smtClean="0">
                <a:solidFill>
                  <a:srgbClr val="2D2D2D"/>
                </a:solidFill>
                <a:latin typeface="微軟正黑體" pitchFamily="34" charset="-120"/>
                <a:ea typeface="微軟正黑體" pitchFamily="34" charset="-120"/>
                <a:cs typeface="王漢宗特黑體"/>
                <a:sym typeface="王漢宗特黑體"/>
              </a:rPr>
              <a:t>人</a:t>
            </a:r>
            <a:r>
              <a:rPr lang="en-US" sz="7200" b="1" dirty="0">
                <a:solidFill>
                  <a:srgbClr val="2D2D2D"/>
                </a:solidFill>
                <a:latin typeface="微軟正黑體" pitchFamily="34" charset="-120"/>
                <a:ea typeface="微軟正黑體" pitchFamily="34" charset="-120"/>
                <a:cs typeface="王漢宗特黑體"/>
                <a:sym typeface="王漢宗特黑體"/>
              </a:rPr>
              <a:t>！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D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750696" y="4599495"/>
            <a:ext cx="8786608" cy="14499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163"/>
              </a:lnSpc>
              <a:spcBef>
                <a:spcPct val="0"/>
              </a:spcBef>
            </a:pPr>
            <a:r>
              <a:rPr lang="en-US" sz="11900">
                <a:solidFill>
                  <a:srgbClr val="9D6C53"/>
                </a:solidFill>
                <a:latin typeface="可画动感隶书"/>
                <a:ea typeface="可画动感隶书"/>
                <a:cs typeface="可画动感隶书"/>
                <a:sym typeface="可画动感隶书"/>
              </a:rPr>
              <a:t>簡報完畢</a:t>
            </a:r>
          </a:p>
        </p:txBody>
      </p:sp>
      <p:sp>
        <p:nvSpPr>
          <p:cNvPr id="3" name="Freeform 3"/>
          <p:cNvSpPr/>
          <p:nvPr/>
        </p:nvSpPr>
        <p:spPr>
          <a:xfrm>
            <a:off x="0" y="0"/>
            <a:ext cx="3474444" cy="1484265"/>
          </a:xfrm>
          <a:custGeom>
            <a:avLst/>
            <a:gdLst/>
            <a:ahLst/>
            <a:cxnLst/>
            <a:rect l="l" t="t" r="r" b="b"/>
            <a:pathLst>
              <a:path w="3474444" h="1484265">
                <a:moveTo>
                  <a:pt x="0" y="0"/>
                </a:moveTo>
                <a:lnTo>
                  <a:pt x="3474444" y="0"/>
                </a:lnTo>
                <a:lnTo>
                  <a:pt x="3474444" y="1484265"/>
                </a:lnTo>
                <a:lnTo>
                  <a:pt x="0" y="1484265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2512646" y="9694138"/>
            <a:ext cx="13262707" cy="4892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03"/>
              </a:lnSpc>
            </a:pPr>
            <a:r>
              <a:rPr lang="en-US" sz="3900">
                <a:solidFill>
                  <a:srgbClr val="4A2E26"/>
                </a:solidFill>
                <a:latin typeface="可画动感隶书"/>
                <a:ea typeface="可画动感隶书"/>
                <a:cs typeface="可画动感隶书"/>
                <a:sym typeface="可画动感隶书"/>
              </a:rPr>
              <a:t>製作單位：屏東縣政府警察局婦幼警察隊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D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flipV="1">
            <a:off x="58478" y="9258300"/>
            <a:ext cx="19981299" cy="19050"/>
          </a:xfrm>
          <a:prstGeom prst="line">
            <a:avLst/>
          </a:prstGeom>
          <a:ln w="38100" cap="flat">
            <a:solidFill>
              <a:srgbClr val="967D55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3" name="Group 3"/>
          <p:cNvGrpSpPr/>
          <p:nvPr/>
        </p:nvGrpSpPr>
        <p:grpSpPr>
          <a:xfrm>
            <a:off x="16931640" y="8500550"/>
            <a:ext cx="2712720" cy="2712720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67D55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2192689" y="5534814"/>
            <a:ext cx="6292725" cy="1132686"/>
            <a:chOff x="0" y="0"/>
            <a:chExt cx="1657343" cy="29832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657343" cy="298321"/>
            </a:xfrm>
            <a:custGeom>
              <a:avLst/>
              <a:gdLst/>
              <a:ahLst/>
              <a:cxnLst/>
              <a:rect l="l" t="t" r="r" b="b"/>
              <a:pathLst>
                <a:path w="1657343" h="298321">
                  <a:moveTo>
                    <a:pt x="0" y="0"/>
                  </a:moveTo>
                  <a:lnTo>
                    <a:pt x="1657343" y="0"/>
                  </a:lnTo>
                  <a:lnTo>
                    <a:pt x="1657343" y="298321"/>
                  </a:lnTo>
                  <a:lnTo>
                    <a:pt x="0" y="298321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967D55"/>
              </a:solidFill>
              <a:prstDash val="solid"/>
              <a:miter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-47625"/>
              <a:ext cx="1657343" cy="3459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2845832" y="5547755"/>
            <a:ext cx="4904796" cy="9163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720"/>
              </a:lnSpc>
            </a:pPr>
            <a:r>
              <a:rPr lang="en-US" sz="4800">
                <a:solidFill>
                  <a:srgbClr val="271905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一、常見案例分享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4166550" y="1853007"/>
            <a:ext cx="9663706" cy="1962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400"/>
              </a:lnSpc>
            </a:pPr>
            <a:r>
              <a:rPr lang="en-US" sz="12000" dirty="0" err="1">
                <a:solidFill>
                  <a:srgbClr val="271905"/>
                </a:solidFill>
                <a:latin typeface="可画动感隶书"/>
                <a:ea typeface="可画动感隶书"/>
                <a:cs typeface="可画动感隶书"/>
                <a:sym typeface="可画动感隶书"/>
              </a:rPr>
              <a:t>簡報大綱</a:t>
            </a:r>
            <a:endParaRPr lang="en-US" sz="12000" dirty="0">
              <a:solidFill>
                <a:srgbClr val="271905"/>
              </a:solidFill>
              <a:latin typeface="可画动感隶书"/>
              <a:ea typeface="可画动感隶书"/>
              <a:cs typeface="可画动感隶书"/>
              <a:sym typeface="可画动感隶书"/>
            </a:endParaRPr>
          </a:p>
        </p:txBody>
      </p:sp>
      <p:grpSp>
        <p:nvGrpSpPr>
          <p:cNvPr id="11" name="Group 11"/>
          <p:cNvGrpSpPr/>
          <p:nvPr/>
        </p:nvGrpSpPr>
        <p:grpSpPr>
          <a:xfrm>
            <a:off x="9937875" y="5534814"/>
            <a:ext cx="6292725" cy="1132686"/>
            <a:chOff x="0" y="0"/>
            <a:chExt cx="1657343" cy="29832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657343" cy="298321"/>
            </a:xfrm>
            <a:custGeom>
              <a:avLst/>
              <a:gdLst/>
              <a:ahLst/>
              <a:cxnLst/>
              <a:rect l="l" t="t" r="r" b="b"/>
              <a:pathLst>
                <a:path w="1657343" h="298321">
                  <a:moveTo>
                    <a:pt x="0" y="0"/>
                  </a:moveTo>
                  <a:lnTo>
                    <a:pt x="1657343" y="0"/>
                  </a:lnTo>
                  <a:lnTo>
                    <a:pt x="1657343" y="298321"/>
                  </a:lnTo>
                  <a:lnTo>
                    <a:pt x="0" y="298321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967D55"/>
              </a:solidFill>
              <a:prstDash val="solid"/>
              <a:miter/>
            </a:ln>
          </p:spPr>
        </p:sp>
        <p:sp>
          <p:nvSpPr>
            <p:cNvPr id="13" name="TextBox 13"/>
            <p:cNvSpPr txBox="1"/>
            <p:nvPr/>
          </p:nvSpPr>
          <p:spPr>
            <a:xfrm>
              <a:off x="0" y="-47625"/>
              <a:ext cx="1657343" cy="3459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10723637" y="5547755"/>
            <a:ext cx="3949877" cy="9163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720"/>
              </a:lnSpc>
            </a:pPr>
            <a:r>
              <a:rPr lang="en-US" sz="4800">
                <a:solidFill>
                  <a:srgbClr val="271905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二、處置措施</a:t>
            </a:r>
          </a:p>
        </p:txBody>
      </p:sp>
      <p:sp>
        <p:nvSpPr>
          <p:cNvPr id="15" name="Freeform 15"/>
          <p:cNvSpPr/>
          <p:nvPr/>
        </p:nvSpPr>
        <p:spPr>
          <a:xfrm>
            <a:off x="0" y="0"/>
            <a:ext cx="3474444" cy="1484265"/>
          </a:xfrm>
          <a:custGeom>
            <a:avLst/>
            <a:gdLst/>
            <a:ahLst/>
            <a:cxnLst/>
            <a:rect l="l" t="t" r="r" b="b"/>
            <a:pathLst>
              <a:path w="3474444" h="1484265">
                <a:moveTo>
                  <a:pt x="0" y="0"/>
                </a:moveTo>
                <a:lnTo>
                  <a:pt x="3474444" y="0"/>
                </a:lnTo>
                <a:lnTo>
                  <a:pt x="3474444" y="1484265"/>
                </a:lnTo>
                <a:lnTo>
                  <a:pt x="0" y="1484265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/>
            <a:stretch>
              <a:fillRect/>
            </a:stretch>
          </a:blipFill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D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912780" y="-4100162"/>
            <a:ext cx="11663927" cy="9243662"/>
          </a:xfrm>
          <a:custGeom>
            <a:avLst/>
            <a:gdLst/>
            <a:ahLst/>
            <a:cxnLst/>
            <a:rect l="l" t="t" r="r" b="b"/>
            <a:pathLst>
              <a:path w="11663927" h="9243662">
                <a:moveTo>
                  <a:pt x="0" y="0"/>
                </a:moveTo>
                <a:lnTo>
                  <a:pt x="11663927" y="0"/>
                </a:lnTo>
                <a:lnTo>
                  <a:pt x="11663927" y="9243662"/>
                </a:lnTo>
                <a:lnTo>
                  <a:pt x="0" y="9243662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5400000">
            <a:off x="15630516" y="3953123"/>
            <a:ext cx="5659536" cy="4114800"/>
          </a:xfrm>
          <a:custGeom>
            <a:avLst/>
            <a:gdLst/>
            <a:ahLst/>
            <a:cxnLst/>
            <a:rect l="l" t="t" r="r" b="b"/>
            <a:pathLst>
              <a:path w="5659536" h="4114800">
                <a:moveTo>
                  <a:pt x="0" y="0"/>
                </a:moveTo>
                <a:lnTo>
                  <a:pt x="5659536" y="0"/>
                </a:lnTo>
                <a:lnTo>
                  <a:pt x="565953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4379846" y="7124441"/>
            <a:ext cx="10498910" cy="5043325"/>
          </a:xfrm>
          <a:custGeom>
            <a:avLst/>
            <a:gdLst/>
            <a:ahLst/>
            <a:cxnLst/>
            <a:rect l="l" t="t" r="r" b="b"/>
            <a:pathLst>
              <a:path w="10498910" h="5043325">
                <a:moveTo>
                  <a:pt x="0" y="0"/>
                </a:moveTo>
                <a:lnTo>
                  <a:pt x="10498910" y="0"/>
                </a:lnTo>
                <a:lnTo>
                  <a:pt x="10498910" y="5043325"/>
                </a:lnTo>
                <a:lnTo>
                  <a:pt x="0" y="5043325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print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1829921" y="3822700"/>
            <a:ext cx="14628158" cy="20065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5400"/>
              </a:lnSpc>
              <a:spcBef>
                <a:spcPct val="0"/>
              </a:spcBef>
            </a:pPr>
            <a:r>
              <a:rPr lang="en-US" sz="11000" spc="946">
                <a:solidFill>
                  <a:srgbClr val="000000"/>
                </a:solidFill>
                <a:latin typeface="可画动感隶书"/>
                <a:ea typeface="可画动感隶书"/>
                <a:cs typeface="可画动感隶书"/>
                <a:sym typeface="可画动感隶书"/>
              </a:rPr>
              <a:t>一、常見案例分享</a:t>
            </a:r>
          </a:p>
        </p:txBody>
      </p:sp>
      <p:sp>
        <p:nvSpPr>
          <p:cNvPr id="6" name="Freeform 6"/>
          <p:cNvSpPr/>
          <p:nvPr/>
        </p:nvSpPr>
        <p:spPr>
          <a:xfrm>
            <a:off x="0" y="0"/>
            <a:ext cx="3474444" cy="1484265"/>
          </a:xfrm>
          <a:custGeom>
            <a:avLst/>
            <a:gdLst/>
            <a:ahLst/>
            <a:cxnLst/>
            <a:rect l="l" t="t" r="r" b="b"/>
            <a:pathLst>
              <a:path w="3474444" h="1484265">
                <a:moveTo>
                  <a:pt x="0" y="0"/>
                </a:moveTo>
                <a:lnTo>
                  <a:pt x="3474444" y="0"/>
                </a:lnTo>
                <a:lnTo>
                  <a:pt x="3474444" y="1484265"/>
                </a:lnTo>
                <a:lnTo>
                  <a:pt x="0" y="1484265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print"/>
            <a:stretch>
              <a:fillRect/>
            </a:stretch>
          </a:blipFill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9582150"/>
            <a:ext cx="18288000" cy="1049378"/>
            <a:chOff x="0" y="0"/>
            <a:chExt cx="4816593" cy="27637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276379"/>
            </a:xfrm>
            <a:custGeom>
              <a:avLst/>
              <a:gdLst/>
              <a:ahLst/>
              <a:cxnLst/>
              <a:rect l="l" t="t" r="r" b="b"/>
              <a:pathLst>
                <a:path w="4816592" h="276379">
                  <a:moveTo>
                    <a:pt x="0" y="0"/>
                  </a:moveTo>
                  <a:lnTo>
                    <a:pt x="4816592" y="0"/>
                  </a:lnTo>
                  <a:lnTo>
                    <a:pt x="4816592" y="276379"/>
                  </a:lnTo>
                  <a:lnTo>
                    <a:pt x="0" y="276379"/>
                  </a:lnTo>
                  <a:close/>
                </a:path>
              </a:pathLst>
            </a:custGeom>
            <a:solidFill>
              <a:srgbClr val="DFD8CA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66675"/>
              <a:ext cx="4816593" cy="34305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6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0" y="-324261"/>
            <a:ext cx="18288000" cy="1029111"/>
            <a:chOff x="0" y="0"/>
            <a:chExt cx="4816593" cy="27104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816592" cy="271042"/>
            </a:xfrm>
            <a:custGeom>
              <a:avLst/>
              <a:gdLst/>
              <a:ahLst/>
              <a:cxnLst/>
              <a:rect l="l" t="t" r="r" b="b"/>
              <a:pathLst>
                <a:path w="4816592" h="271042">
                  <a:moveTo>
                    <a:pt x="0" y="0"/>
                  </a:moveTo>
                  <a:lnTo>
                    <a:pt x="4816592" y="0"/>
                  </a:lnTo>
                  <a:lnTo>
                    <a:pt x="4816592" y="271042"/>
                  </a:lnTo>
                  <a:lnTo>
                    <a:pt x="0" y="271042"/>
                  </a:lnTo>
                  <a:close/>
                </a:path>
              </a:pathLst>
            </a:custGeom>
            <a:solidFill>
              <a:srgbClr val="DFD8CA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66675"/>
              <a:ext cx="4816593" cy="3377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60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870932" y="1458932"/>
            <a:ext cx="16388368" cy="12987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239"/>
              </a:lnSpc>
              <a:spcBef>
                <a:spcPct val="0"/>
              </a:spcBef>
            </a:pPr>
            <a:r>
              <a:rPr lang="en-US" sz="10700">
                <a:solidFill>
                  <a:srgbClr val="9D6C53"/>
                </a:solidFill>
                <a:latin typeface="可画动感隶书"/>
                <a:ea typeface="可画动感隶书"/>
                <a:cs typeface="可画动感隶书"/>
                <a:sym typeface="可画动感隶书"/>
              </a:rPr>
              <a:t>常見案例一：視訊裸聊詐騙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28700" y="2987859"/>
            <a:ext cx="15065629" cy="58521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570"/>
              </a:lnSpc>
            </a:pPr>
            <a:r>
              <a:rPr lang="en-US" sz="4500">
                <a:solidFill>
                  <a:srgbClr val="545454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視訊裸聊詐騙常見的誘騙手法如下：</a:t>
            </a:r>
          </a:p>
          <a:p>
            <a:pPr algn="l">
              <a:lnSpc>
                <a:spcPts val="6570"/>
              </a:lnSpc>
            </a:pPr>
            <a:r>
              <a:rPr lang="en-US" sz="4500">
                <a:solidFill>
                  <a:srgbClr val="545454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步驟1：透過交友軟體、IG、FB、手遊或電腦遊戲認識</a:t>
            </a:r>
          </a:p>
          <a:p>
            <a:pPr algn="l">
              <a:lnSpc>
                <a:spcPts val="6570"/>
              </a:lnSpc>
            </a:pPr>
            <a:r>
              <a:rPr lang="en-US" sz="4500">
                <a:solidFill>
                  <a:srgbClr val="545454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步驟2：對方多以先視訊確認身分、想【色色】解決生理需</a:t>
            </a:r>
          </a:p>
          <a:p>
            <a:pPr algn="l">
              <a:lnSpc>
                <a:spcPts val="6570"/>
              </a:lnSpc>
            </a:pPr>
            <a:r>
              <a:rPr lang="en-US" sz="4500">
                <a:solidFill>
                  <a:srgbClr val="545454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       求為由，邀約視訊裸體聊天</a:t>
            </a:r>
          </a:p>
          <a:p>
            <a:pPr algn="l">
              <a:lnSpc>
                <a:spcPts val="6570"/>
              </a:lnSpc>
            </a:pPr>
            <a:r>
              <a:rPr lang="en-US" sz="4500">
                <a:solidFill>
                  <a:srgbClr val="545454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步驟3：視訊過程中截錄視訊畫面（影片、照片）</a:t>
            </a:r>
          </a:p>
          <a:p>
            <a:pPr algn="l">
              <a:lnSpc>
                <a:spcPts val="6570"/>
              </a:lnSpc>
            </a:pPr>
            <a:r>
              <a:rPr lang="en-US" sz="4500">
                <a:solidFill>
                  <a:srgbClr val="545454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步驟4：以截錄畫面恐嚇被害人至便利商店購買點數、支付</a:t>
            </a:r>
          </a:p>
          <a:p>
            <a:pPr algn="l">
              <a:lnSpc>
                <a:spcPts val="6570"/>
              </a:lnSpc>
            </a:pPr>
            <a:r>
              <a:rPr lang="en-US" sz="4500">
                <a:solidFill>
                  <a:srgbClr val="545454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       金錢，否則就要散布被害人影像給親友</a:t>
            </a:r>
          </a:p>
        </p:txBody>
      </p:sp>
      <p:sp>
        <p:nvSpPr>
          <p:cNvPr id="10" name="Freeform 10"/>
          <p:cNvSpPr/>
          <p:nvPr/>
        </p:nvSpPr>
        <p:spPr>
          <a:xfrm>
            <a:off x="14813556" y="8840018"/>
            <a:ext cx="3474444" cy="1484265"/>
          </a:xfrm>
          <a:custGeom>
            <a:avLst/>
            <a:gdLst/>
            <a:ahLst/>
            <a:cxnLst/>
            <a:rect l="l" t="t" r="r" b="b"/>
            <a:pathLst>
              <a:path w="3474444" h="1484265">
                <a:moveTo>
                  <a:pt x="0" y="0"/>
                </a:moveTo>
                <a:lnTo>
                  <a:pt x="3474444" y="0"/>
                </a:lnTo>
                <a:lnTo>
                  <a:pt x="3474444" y="1484264"/>
                </a:lnTo>
                <a:lnTo>
                  <a:pt x="0" y="1484264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/>
            <a:stretch>
              <a:fillRect/>
            </a:stretch>
          </a:blipFill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9582150"/>
            <a:ext cx="18288000" cy="1049378"/>
            <a:chOff x="0" y="0"/>
            <a:chExt cx="4816593" cy="27637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276379"/>
            </a:xfrm>
            <a:custGeom>
              <a:avLst/>
              <a:gdLst/>
              <a:ahLst/>
              <a:cxnLst/>
              <a:rect l="l" t="t" r="r" b="b"/>
              <a:pathLst>
                <a:path w="4816592" h="276379">
                  <a:moveTo>
                    <a:pt x="0" y="0"/>
                  </a:moveTo>
                  <a:lnTo>
                    <a:pt x="4816592" y="0"/>
                  </a:lnTo>
                  <a:lnTo>
                    <a:pt x="4816592" y="276379"/>
                  </a:lnTo>
                  <a:lnTo>
                    <a:pt x="0" y="276379"/>
                  </a:lnTo>
                  <a:close/>
                </a:path>
              </a:pathLst>
            </a:custGeom>
            <a:solidFill>
              <a:srgbClr val="DFD8CA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66675"/>
              <a:ext cx="4816593" cy="34305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6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0" y="-324261"/>
            <a:ext cx="18288000" cy="1029111"/>
            <a:chOff x="0" y="0"/>
            <a:chExt cx="4816593" cy="27104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816592" cy="271042"/>
            </a:xfrm>
            <a:custGeom>
              <a:avLst/>
              <a:gdLst/>
              <a:ahLst/>
              <a:cxnLst/>
              <a:rect l="l" t="t" r="r" b="b"/>
              <a:pathLst>
                <a:path w="4816592" h="271042">
                  <a:moveTo>
                    <a:pt x="0" y="0"/>
                  </a:moveTo>
                  <a:lnTo>
                    <a:pt x="4816592" y="0"/>
                  </a:lnTo>
                  <a:lnTo>
                    <a:pt x="4816592" y="271042"/>
                  </a:lnTo>
                  <a:lnTo>
                    <a:pt x="0" y="271042"/>
                  </a:lnTo>
                  <a:close/>
                </a:path>
              </a:pathLst>
            </a:custGeom>
            <a:solidFill>
              <a:srgbClr val="DFD8CA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66675"/>
              <a:ext cx="4816593" cy="3377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60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053824" y="3179227"/>
            <a:ext cx="16022584" cy="50783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570"/>
              </a:lnSpc>
            </a:pPr>
            <a:r>
              <a:rPr lang="en-US" sz="4500" dirty="0" err="1">
                <a:solidFill>
                  <a:srgbClr val="545454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屏東縣政府警察局提醒您</a:t>
            </a:r>
            <a:r>
              <a:rPr lang="en-US" sz="4500" dirty="0">
                <a:solidFill>
                  <a:srgbClr val="545454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：</a:t>
            </a:r>
          </a:p>
          <a:p>
            <a:pPr algn="l">
              <a:lnSpc>
                <a:spcPts val="6570"/>
              </a:lnSpc>
            </a:pPr>
            <a:r>
              <a:rPr lang="en-US" sz="4500" dirty="0" err="1">
                <a:solidFill>
                  <a:srgbClr val="545454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網路交友視訊裸聊千萬要注意，不要隨意與他人進行視訊裸聊</a:t>
            </a:r>
            <a:r>
              <a:rPr lang="en-US" sz="4500" dirty="0">
                <a:solidFill>
                  <a:srgbClr val="545454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。</a:t>
            </a:r>
          </a:p>
          <a:p>
            <a:pPr marL="0" lvl="0" indent="0" algn="l">
              <a:lnSpc>
                <a:spcPts val="6570"/>
              </a:lnSpc>
            </a:pPr>
            <a:r>
              <a:rPr lang="en-US" sz="4500" dirty="0">
                <a:solidFill>
                  <a:srgbClr val="545454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如已不慎遭遇視訊裸聊詐騙，</a:t>
            </a:r>
            <a:r>
              <a:rPr lang="en-US" sz="4500" u="sng" dirty="0">
                <a:solidFill>
                  <a:srgbClr val="545454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切勿提供金錢或點數</a:t>
            </a:r>
            <a:r>
              <a:rPr lang="en-US" sz="4500" dirty="0">
                <a:solidFill>
                  <a:srgbClr val="545454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，否則對方有可能會勒索更多金錢，也</a:t>
            </a:r>
            <a:r>
              <a:rPr lang="en-US" sz="4500" dirty="0">
                <a:solidFill>
                  <a:srgbClr val="C00000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請不要刪除任何東西</a:t>
            </a:r>
            <a:r>
              <a:rPr lang="en-US" sz="4500" dirty="0">
                <a:solidFill>
                  <a:srgbClr val="545454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、</a:t>
            </a:r>
            <a:r>
              <a:rPr lang="en-US" sz="4500" dirty="0">
                <a:solidFill>
                  <a:srgbClr val="C00000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立即截取全版畫面及網址等相關證據</a:t>
            </a:r>
            <a:r>
              <a:rPr lang="en-US" sz="4500" dirty="0">
                <a:solidFill>
                  <a:srgbClr val="545454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，並</a:t>
            </a:r>
            <a:r>
              <a:rPr lang="en-US" sz="4500" dirty="0">
                <a:solidFill>
                  <a:srgbClr val="C00000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請儘速至就近派出所報案</a:t>
            </a:r>
            <a:r>
              <a:rPr lang="en-US" sz="4500" dirty="0">
                <a:solidFill>
                  <a:srgbClr val="545454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，</a:t>
            </a:r>
            <a:r>
              <a:rPr lang="en-US" sz="4500" dirty="0">
                <a:solidFill>
                  <a:srgbClr val="C00000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或撥打性影像處理中心電話</a:t>
            </a:r>
            <a:r>
              <a:rPr lang="en-US" sz="4500" dirty="0">
                <a:solidFill>
                  <a:schemeClr val="tx1">
                    <a:lumMod val="65000"/>
                    <a:lumOff val="35000"/>
                  </a:schemeClr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、</a:t>
            </a:r>
            <a:r>
              <a:rPr lang="en-US" sz="4500" dirty="0">
                <a:solidFill>
                  <a:srgbClr val="C00000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填寫線上申訴表單</a:t>
            </a:r>
            <a:r>
              <a:rPr lang="en-US" sz="4500" dirty="0">
                <a:solidFill>
                  <a:srgbClr val="545454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等尋求協助。</a:t>
            </a:r>
          </a:p>
        </p:txBody>
      </p:sp>
      <p:sp>
        <p:nvSpPr>
          <p:cNvPr id="9" name="Freeform 9"/>
          <p:cNvSpPr/>
          <p:nvPr/>
        </p:nvSpPr>
        <p:spPr>
          <a:xfrm>
            <a:off x="14813556" y="8847231"/>
            <a:ext cx="3474444" cy="1484265"/>
          </a:xfrm>
          <a:custGeom>
            <a:avLst/>
            <a:gdLst/>
            <a:ahLst/>
            <a:cxnLst/>
            <a:rect l="l" t="t" r="r" b="b"/>
            <a:pathLst>
              <a:path w="3474444" h="1484265">
                <a:moveTo>
                  <a:pt x="0" y="0"/>
                </a:moveTo>
                <a:lnTo>
                  <a:pt x="3474444" y="0"/>
                </a:lnTo>
                <a:lnTo>
                  <a:pt x="3474444" y="1484264"/>
                </a:lnTo>
                <a:lnTo>
                  <a:pt x="0" y="1484264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/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870932" y="1556657"/>
            <a:ext cx="16388368" cy="12987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239"/>
              </a:lnSpc>
              <a:spcBef>
                <a:spcPct val="0"/>
              </a:spcBef>
            </a:pPr>
            <a:r>
              <a:rPr lang="en-US" sz="10700">
                <a:solidFill>
                  <a:srgbClr val="9D6C53"/>
                </a:solidFill>
                <a:latin typeface="可画动感隶书"/>
                <a:ea typeface="可画动感隶书"/>
                <a:cs typeface="可画动感隶书"/>
                <a:sym typeface="可画动感隶书"/>
              </a:rPr>
              <a:t>常見案例一：視訊裸聊詐騙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9582150"/>
            <a:ext cx="18288000" cy="1049378"/>
            <a:chOff x="0" y="0"/>
            <a:chExt cx="4816593" cy="27637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276379"/>
            </a:xfrm>
            <a:custGeom>
              <a:avLst/>
              <a:gdLst/>
              <a:ahLst/>
              <a:cxnLst/>
              <a:rect l="l" t="t" r="r" b="b"/>
              <a:pathLst>
                <a:path w="4816592" h="276379">
                  <a:moveTo>
                    <a:pt x="0" y="0"/>
                  </a:moveTo>
                  <a:lnTo>
                    <a:pt x="4816592" y="0"/>
                  </a:lnTo>
                  <a:lnTo>
                    <a:pt x="4816592" y="276379"/>
                  </a:lnTo>
                  <a:lnTo>
                    <a:pt x="0" y="276379"/>
                  </a:lnTo>
                  <a:close/>
                </a:path>
              </a:pathLst>
            </a:custGeom>
            <a:solidFill>
              <a:srgbClr val="DFD8CA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66675"/>
              <a:ext cx="4816593" cy="34305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6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0" y="-324261"/>
            <a:ext cx="18288000" cy="1029111"/>
            <a:chOff x="0" y="0"/>
            <a:chExt cx="4816593" cy="27104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816592" cy="271042"/>
            </a:xfrm>
            <a:custGeom>
              <a:avLst/>
              <a:gdLst/>
              <a:ahLst/>
              <a:cxnLst/>
              <a:rect l="l" t="t" r="r" b="b"/>
              <a:pathLst>
                <a:path w="4816592" h="271042">
                  <a:moveTo>
                    <a:pt x="0" y="0"/>
                  </a:moveTo>
                  <a:lnTo>
                    <a:pt x="4816592" y="0"/>
                  </a:lnTo>
                  <a:lnTo>
                    <a:pt x="4816592" y="271042"/>
                  </a:lnTo>
                  <a:lnTo>
                    <a:pt x="0" y="271042"/>
                  </a:lnTo>
                  <a:close/>
                </a:path>
              </a:pathLst>
            </a:custGeom>
            <a:solidFill>
              <a:srgbClr val="DFD8CA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66675"/>
              <a:ext cx="4816593" cy="3377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60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870932" y="1352550"/>
            <a:ext cx="16388368" cy="12987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239"/>
              </a:lnSpc>
              <a:spcBef>
                <a:spcPct val="0"/>
              </a:spcBef>
            </a:pPr>
            <a:r>
              <a:rPr lang="en-US" sz="10700">
                <a:solidFill>
                  <a:srgbClr val="9D6C53"/>
                </a:solidFill>
                <a:latin typeface="可画动感隶书"/>
                <a:ea typeface="可画动感隶书"/>
                <a:cs typeface="可画动感隶书"/>
                <a:sym typeface="可画动感隶书"/>
              </a:rPr>
              <a:t>常見案例二：伴侶間外流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28700" y="2460770"/>
            <a:ext cx="16371914" cy="69955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32"/>
              </a:lnSpc>
            </a:pPr>
            <a:r>
              <a:rPr lang="en-US" sz="4200">
                <a:solidFill>
                  <a:srgbClr val="545454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親密伴侶間常見性影像案例如下：</a:t>
            </a:r>
          </a:p>
          <a:p>
            <a:pPr algn="l">
              <a:lnSpc>
                <a:spcPts val="6132"/>
              </a:lnSpc>
            </a:pPr>
            <a:r>
              <a:rPr lang="en-US" sz="4200">
                <a:solidFill>
                  <a:srgbClr val="545454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一、要求被害人傳送自拍裸照：</a:t>
            </a:r>
          </a:p>
          <a:p>
            <a:pPr algn="l">
              <a:lnSpc>
                <a:spcPts val="6132"/>
              </a:lnSpc>
            </a:pPr>
            <a:r>
              <a:rPr lang="en-US" sz="4200">
                <a:solidFill>
                  <a:srgbClr val="545454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（一）兩人在交往期間，互相傳送自拍裸照給對方，分手後對方以</a:t>
            </a:r>
          </a:p>
          <a:p>
            <a:pPr algn="l">
              <a:lnSpc>
                <a:spcPts val="6132"/>
              </a:lnSpc>
            </a:pPr>
            <a:r>
              <a:rPr lang="en-US" sz="4200">
                <a:solidFill>
                  <a:srgbClr val="545454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      該裸照威脅被害人復合或給付金錢。</a:t>
            </a:r>
          </a:p>
          <a:p>
            <a:pPr algn="l">
              <a:lnSpc>
                <a:spcPts val="6132"/>
              </a:lnSpc>
            </a:pPr>
            <a:r>
              <a:rPr lang="en-US" sz="4200">
                <a:solidFill>
                  <a:srgbClr val="545454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（二）分手後被害人要求復合，對方以傳送裸照為復合條件要求被害</a:t>
            </a:r>
          </a:p>
          <a:p>
            <a:pPr algn="l">
              <a:lnSpc>
                <a:spcPts val="6132"/>
              </a:lnSpc>
            </a:pPr>
            <a:r>
              <a:rPr lang="en-US" sz="4200">
                <a:solidFill>
                  <a:srgbClr val="545454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      人傳送裸照。</a:t>
            </a:r>
          </a:p>
          <a:p>
            <a:pPr algn="l">
              <a:lnSpc>
                <a:spcPts val="6132"/>
              </a:lnSpc>
            </a:pPr>
            <a:r>
              <a:rPr lang="en-US" sz="4200">
                <a:solidFill>
                  <a:srgbClr val="545454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二、發生性行為時偷拍：</a:t>
            </a:r>
          </a:p>
          <a:p>
            <a:pPr algn="l">
              <a:lnSpc>
                <a:spcPts val="6132"/>
              </a:lnSpc>
            </a:pPr>
            <a:r>
              <a:rPr lang="en-US" sz="4200">
                <a:solidFill>
                  <a:srgbClr val="545454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    發生性行為時，以手機或其他電子設備偷拍被害人裸照或兩人性  </a:t>
            </a:r>
          </a:p>
          <a:p>
            <a:pPr algn="l">
              <a:lnSpc>
                <a:spcPts val="6132"/>
              </a:lnSpc>
            </a:pPr>
            <a:r>
              <a:rPr lang="en-US" sz="4200">
                <a:solidFill>
                  <a:srgbClr val="545454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    行為之影像。</a:t>
            </a:r>
          </a:p>
        </p:txBody>
      </p:sp>
      <p:sp>
        <p:nvSpPr>
          <p:cNvPr id="10" name="Freeform 10"/>
          <p:cNvSpPr/>
          <p:nvPr/>
        </p:nvSpPr>
        <p:spPr>
          <a:xfrm>
            <a:off x="14813556" y="8847231"/>
            <a:ext cx="3474444" cy="1484265"/>
          </a:xfrm>
          <a:custGeom>
            <a:avLst/>
            <a:gdLst/>
            <a:ahLst/>
            <a:cxnLst/>
            <a:rect l="l" t="t" r="r" b="b"/>
            <a:pathLst>
              <a:path w="3474444" h="1484265">
                <a:moveTo>
                  <a:pt x="0" y="0"/>
                </a:moveTo>
                <a:lnTo>
                  <a:pt x="3474444" y="0"/>
                </a:lnTo>
                <a:lnTo>
                  <a:pt x="3474444" y="1484264"/>
                </a:lnTo>
                <a:lnTo>
                  <a:pt x="0" y="1484264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/>
            <a:stretch>
              <a:fillRect/>
            </a:stretch>
          </a:blipFill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9582150"/>
            <a:ext cx="18288000" cy="1049378"/>
            <a:chOff x="0" y="0"/>
            <a:chExt cx="4816593" cy="27637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276379"/>
            </a:xfrm>
            <a:custGeom>
              <a:avLst/>
              <a:gdLst/>
              <a:ahLst/>
              <a:cxnLst/>
              <a:rect l="l" t="t" r="r" b="b"/>
              <a:pathLst>
                <a:path w="4816592" h="276379">
                  <a:moveTo>
                    <a:pt x="0" y="0"/>
                  </a:moveTo>
                  <a:lnTo>
                    <a:pt x="4816592" y="0"/>
                  </a:lnTo>
                  <a:lnTo>
                    <a:pt x="4816592" y="276379"/>
                  </a:lnTo>
                  <a:lnTo>
                    <a:pt x="0" y="276379"/>
                  </a:lnTo>
                  <a:close/>
                </a:path>
              </a:pathLst>
            </a:custGeom>
            <a:solidFill>
              <a:srgbClr val="DFD8CA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66675"/>
              <a:ext cx="4816593" cy="34305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6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0" y="-324261"/>
            <a:ext cx="18288000" cy="1029111"/>
            <a:chOff x="0" y="0"/>
            <a:chExt cx="4816593" cy="27104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816592" cy="271042"/>
            </a:xfrm>
            <a:custGeom>
              <a:avLst/>
              <a:gdLst/>
              <a:ahLst/>
              <a:cxnLst/>
              <a:rect l="l" t="t" r="r" b="b"/>
              <a:pathLst>
                <a:path w="4816592" h="271042">
                  <a:moveTo>
                    <a:pt x="0" y="0"/>
                  </a:moveTo>
                  <a:lnTo>
                    <a:pt x="4816592" y="0"/>
                  </a:lnTo>
                  <a:lnTo>
                    <a:pt x="4816592" y="271042"/>
                  </a:lnTo>
                  <a:lnTo>
                    <a:pt x="0" y="271042"/>
                  </a:lnTo>
                  <a:close/>
                </a:path>
              </a:pathLst>
            </a:custGeom>
            <a:solidFill>
              <a:srgbClr val="DFD8CA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66675"/>
              <a:ext cx="4816593" cy="3377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60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870932" y="1788604"/>
            <a:ext cx="16388368" cy="12987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239"/>
              </a:lnSpc>
              <a:spcBef>
                <a:spcPct val="0"/>
              </a:spcBef>
            </a:pPr>
            <a:r>
              <a:rPr lang="en-US" sz="10700" dirty="0" err="1">
                <a:solidFill>
                  <a:srgbClr val="9D6C53"/>
                </a:solidFill>
                <a:latin typeface="可画动感隶书"/>
                <a:ea typeface="可画动感隶书"/>
                <a:cs typeface="可画动感隶书"/>
                <a:sym typeface="可画动感隶书"/>
              </a:rPr>
              <a:t>常見案例二：伴侶間外流</a:t>
            </a:r>
            <a:endParaRPr lang="en-US" sz="10700" dirty="0">
              <a:solidFill>
                <a:srgbClr val="9D6C53"/>
              </a:solidFill>
              <a:latin typeface="可画动感隶书"/>
              <a:ea typeface="可画动感隶书"/>
              <a:cs typeface="可画动感隶书"/>
              <a:sym typeface="可画动感隶书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028700" y="4301109"/>
            <a:ext cx="15592735" cy="23663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32"/>
              </a:lnSpc>
            </a:pPr>
            <a:r>
              <a:rPr lang="en-US" sz="4200" dirty="0" err="1">
                <a:solidFill>
                  <a:srgbClr val="545454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屏東縣政府警察局提醒您</a:t>
            </a:r>
            <a:r>
              <a:rPr lang="en-US" sz="4200" dirty="0">
                <a:solidFill>
                  <a:srgbClr val="545454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：</a:t>
            </a:r>
          </a:p>
          <a:p>
            <a:pPr algn="l">
              <a:lnSpc>
                <a:spcPts val="6132"/>
              </a:lnSpc>
            </a:pPr>
            <a:r>
              <a:rPr lang="en-US" sz="4200" dirty="0" err="1">
                <a:solidFill>
                  <a:srgbClr val="545454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儘管是情侶間也要保護自己</a:t>
            </a:r>
            <a:r>
              <a:rPr lang="en-US" sz="4200" dirty="0" err="1" smtClean="0">
                <a:solidFill>
                  <a:srgbClr val="545454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，不要拍攝性影像也不要傳送性影像給對方</a:t>
            </a:r>
            <a:r>
              <a:rPr lang="en-US" sz="4200" dirty="0">
                <a:solidFill>
                  <a:srgbClr val="545454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。</a:t>
            </a:r>
          </a:p>
        </p:txBody>
      </p:sp>
      <p:sp>
        <p:nvSpPr>
          <p:cNvPr id="10" name="Freeform 10"/>
          <p:cNvSpPr/>
          <p:nvPr/>
        </p:nvSpPr>
        <p:spPr>
          <a:xfrm>
            <a:off x="14813556" y="8847231"/>
            <a:ext cx="3474444" cy="1484265"/>
          </a:xfrm>
          <a:custGeom>
            <a:avLst/>
            <a:gdLst/>
            <a:ahLst/>
            <a:cxnLst/>
            <a:rect l="l" t="t" r="r" b="b"/>
            <a:pathLst>
              <a:path w="3474444" h="1484265">
                <a:moveTo>
                  <a:pt x="0" y="0"/>
                </a:moveTo>
                <a:lnTo>
                  <a:pt x="3474444" y="0"/>
                </a:lnTo>
                <a:lnTo>
                  <a:pt x="3474444" y="1484264"/>
                </a:lnTo>
                <a:lnTo>
                  <a:pt x="0" y="1484264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/>
            <a:stretch>
              <a:fillRect/>
            </a:stretch>
          </a:blipFill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9582150"/>
            <a:ext cx="18288000" cy="1049378"/>
            <a:chOff x="0" y="0"/>
            <a:chExt cx="4816593" cy="27637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276379"/>
            </a:xfrm>
            <a:custGeom>
              <a:avLst/>
              <a:gdLst/>
              <a:ahLst/>
              <a:cxnLst/>
              <a:rect l="l" t="t" r="r" b="b"/>
              <a:pathLst>
                <a:path w="4816592" h="276379">
                  <a:moveTo>
                    <a:pt x="0" y="0"/>
                  </a:moveTo>
                  <a:lnTo>
                    <a:pt x="4816592" y="0"/>
                  </a:lnTo>
                  <a:lnTo>
                    <a:pt x="4816592" y="276379"/>
                  </a:lnTo>
                  <a:lnTo>
                    <a:pt x="0" y="276379"/>
                  </a:lnTo>
                  <a:close/>
                </a:path>
              </a:pathLst>
            </a:custGeom>
            <a:solidFill>
              <a:srgbClr val="DFD8CA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66675"/>
              <a:ext cx="4816593" cy="34305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6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0" y="-324261"/>
            <a:ext cx="18288000" cy="1029111"/>
            <a:chOff x="0" y="0"/>
            <a:chExt cx="4816593" cy="27104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816592" cy="271042"/>
            </a:xfrm>
            <a:custGeom>
              <a:avLst/>
              <a:gdLst/>
              <a:ahLst/>
              <a:cxnLst/>
              <a:rect l="l" t="t" r="r" b="b"/>
              <a:pathLst>
                <a:path w="4816592" h="271042">
                  <a:moveTo>
                    <a:pt x="0" y="0"/>
                  </a:moveTo>
                  <a:lnTo>
                    <a:pt x="4816592" y="0"/>
                  </a:lnTo>
                  <a:lnTo>
                    <a:pt x="4816592" y="271042"/>
                  </a:lnTo>
                  <a:lnTo>
                    <a:pt x="0" y="271042"/>
                  </a:lnTo>
                  <a:close/>
                </a:path>
              </a:pathLst>
            </a:custGeom>
            <a:solidFill>
              <a:srgbClr val="DFD8CA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66675"/>
              <a:ext cx="4816593" cy="3377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60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870932" y="1352550"/>
            <a:ext cx="16388368" cy="12987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239"/>
              </a:lnSpc>
              <a:spcBef>
                <a:spcPct val="0"/>
              </a:spcBef>
            </a:pPr>
            <a:r>
              <a:rPr lang="en-US" sz="10700">
                <a:solidFill>
                  <a:srgbClr val="9D6C53"/>
                </a:solidFill>
                <a:latin typeface="可画动感隶书"/>
                <a:ea typeface="可画动感隶书"/>
                <a:cs typeface="可画动感隶书"/>
                <a:sym typeface="可画动感隶书"/>
              </a:rPr>
              <a:t>常見案例三：打工詐騙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28700" y="2460770"/>
            <a:ext cx="16371914" cy="69955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32"/>
              </a:lnSpc>
            </a:pPr>
            <a:r>
              <a:rPr lang="en-US" sz="4200">
                <a:solidFill>
                  <a:srgbClr val="545454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網路打工賺錢常以下列手法誘騙被害人：</a:t>
            </a:r>
          </a:p>
          <a:p>
            <a:pPr algn="l">
              <a:lnSpc>
                <a:spcPts val="6132"/>
              </a:lnSpc>
            </a:pPr>
            <a:r>
              <a:rPr lang="en-US" sz="4200">
                <a:solidFill>
                  <a:srgbClr val="545454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一、應徵模特兒拍裸照：</a:t>
            </a:r>
          </a:p>
          <a:p>
            <a:pPr algn="l">
              <a:lnSpc>
                <a:spcPts val="6132"/>
              </a:lnSpc>
            </a:pPr>
            <a:r>
              <a:rPr lang="en-US" sz="4200">
                <a:solidFill>
                  <a:srgbClr val="545454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    透過網路上找泳裝或內衣廣告模特兒，請被害人加入謊稱是「AI</a:t>
            </a:r>
          </a:p>
          <a:p>
            <a:pPr algn="l">
              <a:lnSpc>
                <a:spcPts val="6132"/>
              </a:lnSpc>
            </a:pPr>
            <a:r>
              <a:rPr lang="en-US" sz="4200">
                <a:solidFill>
                  <a:srgbClr val="545454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    機器人客服」的好友，並提供被害人個人資料（姓名、生日、社</a:t>
            </a:r>
          </a:p>
          <a:p>
            <a:pPr algn="l">
              <a:lnSpc>
                <a:spcPts val="6132"/>
              </a:lnSpc>
            </a:pPr>
            <a:r>
              <a:rPr lang="en-US" sz="4200">
                <a:solidFill>
                  <a:srgbClr val="545454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    群軟體FB、IG帳號等等），接著以一張照片6千至1萬元的高薪誘</a:t>
            </a:r>
          </a:p>
          <a:p>
            <a:pPr algn="l">
              <a:lnSpc>
                <a:spcPts val="6132"/>
              </a:lnSpc>
            </a:pPr>
            <a:r>
              <a:rPr lang="en-US" sz="4200">
                <a:solidFill>
                  <a:srgbClr val="545454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    騙被害人傳送全裸照片或配合拍攝指定動作之照片等。</a:t>
            </a:r>
          </a:p>
          <a:p>
            <a:pPr algn="l">
              <a:lnSpc>
                <a:spcPts val="6132"/>
              </a:lnSpc>
            </a:pPr>
            <a:r>
              <a:rPr lang="en-US" sz="4200">
                <a:solidFill>
                  <a:srgbClr val="545454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二、試用產品比對成效：</a:t>
            </a:r>
          </a:p>
          <a:p>
            <a:pPr algn="l">
              <a:lnSpc>
                <a:spcPts val="6132"/>
              </a:lnSpc>
            </a:pPr>
            <a:r>
              <a:rPr lang="en-US" sz="4200">
                <a:solidFill>
                  <a:srgbClr val="545454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    透過網路傳送試用豐胸霜、減肥霜等模特廣告，要求被害人試用</a:t>
            </a:r>
          </a:p>
          <a:p>
            <a:pPr algn="l">
              <a:lnSpc>
                <a:spcPts val="6132"/>
              </a:lnSpc>
            </a:pPr>
            <a:r>
              <a:rPr lang="en-US" sz="4200">
                <a:solidFill>
                  <a:srgbClr val="545454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    產品後拍攝裸體的效果照片。</a:t>
            </a:r>
          </a:p>
        </p:txBody>
      </p:sp>
      <p:sp>
        <p:nvSpPr>
          <p:cNvPr id="10" name="Freeform 10"/>
          <p:cNvSpPr/>
          <p:nvPr/>
        </p:nvSpPr>
        <p:spPr>
          <a:xfrm>
            <a:off x="14813556" y="8847231"/>
            <a:ext cx="3474444" cy="1484265"/>
          </a:xfrm>
          <a:custGeom>
            <a:avLst/>
            <a:gdLst/>
            <a:ahLst/>
            <a:cxnLst/>
            <a:rect l="l" t="t" r="r" b="b"/>
            <a:pathLst>
              <a:path w="3474444" h="1484265">
                <a:moveTo>
                  <a:pt x="0" y="0"/>
                </a:moveTo>
                <a:lnTo>
                  <a:pt x="3474444" y="0"/>
                </a:lnTo>
                <a:lnTo>
                  <a:pt x="3474444" y="1484264"/>
                </a:lnTo>
                <a:lnTo>
                  <a:pt x="0" y="1484264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/>
            <a:stretch>
              <a:fillRect/>
            </a:stretch>
          </a:blipFill>
        </p:spPr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9582150"/>
            <a:ext cx="18288000" cy="1049378"/>
            <a:chOff x="0" y="0"/>
            <a:chExt cx="4816593" cy="27637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276379"/>
            </a:xfrm>
            <a:custGeom>
              <a:avLst/>
              <a:gdLst/>
              <a:ahLst/>
              <a:cxnLst/>
              <a:rect l="l" t="t" r="r" b="b"/>
              <a:pathLst>
                <a:path w="4816592" h="276379">
                  <a:moveTo>
                    <a:pt x="0" y="0"/>
                  </a:moveTo>
                  <a:lnTo>
                    <a:pt x="4816592" y="0"/>
                  </a:lnTo>
                  <a:lnTo>
                    <a:pt x="4816592" y="276379"/>
                  </a:lnTo>
                  <a:lnTo>
                    <a:pt x="0" y="276379"/>
                  </a:lnTo>
                  <a:close/>
                </a:path>
              </a:pathLst>
            </a:custGeom>
            <a:solidFill>
              <a:srgbClr val="DFD8CA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66675"/>
              <a:ext cx="4816593" cy="34305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6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0" y="-324261"/>
            <a:ext cx="18288000" cy="1029111"/>
            <a:chOff x="0" y="0"/>
            <a:chExt cx="4816593" cy="27104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816592" cy="271042"/>
            </a:xfrm>
            <a:custGeom>
              <a:avLst/>
              <a:gdLst/>
              <a:ahLst/>
              <a:cxnLst/>
              <a:rect l="l" t="t" r="r" b="b"/>
              <a:pathLst>
                <a:path w="4816592" h="271042">
                  <a:moveTo>
                    <a:pt x="0" y="0"/>
                  </a:moveTo>
                  <a:lnTo>
                    <a:pt x="4816592" y="0"/>
                  </a:lnTo>
                  <a:lnTo>
                    <a:pt x="4816592" y="271042"/>
                  </a:lnTo>
                  <a:lnTo>
                    <a:pt x="0" y="271042"/>
                  </a:lnTo>
                  <a:close/>
                </a:path>
              </a:pathLst>
            </a:custGeom>
            <a:solidFill>
              <a:srgbClr val="DFD8CA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66675"/>
              <a:ext cx="4816593" cy="3377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60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028700" y="4367784"/>
            <a:ext cx="15592735" cy="31379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32"/>
              </a:lnSpc>
            </a:pPr>
            <a:r>
              <a:rPr lang="en-US" sz="4200" dirty="0" err="1">
                <a:solidFill>
                  <a:srgbClr val="545454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屏東縣政府警察局提醒您</a:t>
            </a:r>
            <a:r>
              <a:rPr lang="en-US" sz="4200" dirty="0">
                <a:solidFill>
                  <a:srgbClr val="545454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：</a:t>
            </a:r>
          </a:p>
          <a:p>
            <a:pPr algn="l">
              <a:lnSpc>
                <a:spcPts val="6132"/>
              </a:lnSpc>
            </a:pPr>
            <a:r>
              <a:rPr lang="en-US" sz="4200" dirty="0" err="1">
                <a:solidFill>
                  <a:srgbClr val="545454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網路打工要注意，除了不要拍攝性影像也不要隨意傳送性影像給對方外，也不要提供個人資訊或帳戶資料資料給陌生人</a:t>
            </a:r>
            <a:r>
              <a:rPr lang="en-US" sz="4200" dirty="0">
                <a:solidFill>
                  <a:srgbClr val="545454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。</a:t>
            </a:r>
          </a:p>
          <a:p>
            <a:pPr algn="l">
              <a:lnSpc>
                <a:spcPts val="6132"/>
              </a:lnSpc>
            </a:pPr>
            <a:r>
              <a:rPr lang="en-US" sz="4200" dirty="0" err="1">
                <a:solidFill>
                  <a:srgbClr val="545454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打工前可將打工資訊告訴家人、老師，才可以避免受騙喔</a:t>
            </a:r>
            <a:r>
              <a:rPr lang="en-US" sz="4200" dirty="0">
                <a:solidFill>
                  <a:srgbClr val="545454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！</a:t>
            </a:r>
          </a:p>
        </p:txBody>
      </p:sp>
      <p:sp>
        <p:nvSpPr>
          <p:cNvPr id="9" name="Freeform 9"/>
          <p:cNvSpPr/>
          <p:nvPr/>
        </p:nvSpPr>
        <p:spPr>
          <a:xfrm>
            <a:off x="14813556" y="8847231"/>
            <a:ext cx="3474444" cy="1484265"/>
          </a:xfrm>
          <a:custGeom>
            <a:avLst/>
            <a:gdLst/>
            <a:ahLst/>
            <a:cxnLst/>
            <a:rect l="l" t="t" r="r" b="b"/>
            <a:pathLst>
              <a:path w="3474444" h="1484265">
                <a:moveTo>
                  <a:pt x="0" y="0"/>
                </a:moveTo>
                <a:lnTo>
                  <a:pt x="3474444" y="0"/>
                </a:lnTo>
                <a:lnTo>
                  <a:pt x="3474444" y="1484264"/>
                </a:lnTo>
                <a:lnTo>
                  <a:pt x="0" y="1484264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/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870932" y="1855280"/>
            <a:ext cx="16388368" cy="12987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239"/>
              </a:lnSpc>
              <a:spcBef>
                <a:spcPct val="0"/>
              </a:spcBef>
            </a:pPr>
            <a:r>
              <a:rPr lang="en-US" sz="10700">
                <a:solidFill>
                  <a:srgbClr val="9D6C53"/>
                </a:solidFill>
                <a:latin typeface="可画动感隶书"/>
                <a:ea typeface="可画动感隶书"/>
                <a:cs typeface="可画动感隶书"/>
                <a:sym typeface="可画动感隶书"/>
              </a:rPr>
              <a:t>常見案例三：打工詐騙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326</Words>
  <Application>Microsoft Office PowerPoint</Application>
  <PresentationFormat>自訂</PresentationFormat>
  <Paragraphs>85</Paragraphs>
  <Slides>17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17</vt:i4>
      </vt:variant>
    </vt:vector>
  </HeadingPairs>
  <TitlesOfParts>
    <vt:vector size="24" baseType="lpstr">
      <vt:lpstr>Arial</vt:lpstr>
      <vt:lpstr>新細明體</vt:lpstr>
      <vt:lpstr>可画动感隶书</vt:lpstr>
      <vt:lpstr>Calibri</vt:lpstr>
      <vt:lpstr>王漢宗特黑體</vt:lpstr>
      <vt:lpstr>微軟正黑體</vt:lpstr>
      <vt:lpstr>Office Theme</vt:lpstr>
      <vt:lpstr>投影片 1</vt:lpstr>
      <vt:lpstr>投影片 2</vt:lpstr>
      <vt:lpstr>投影片 3</vt:lpstr>
      <vt:lpstr>投影片 4</vt:lpstr>
      <vt:lpstr>投影片 5</vt:lpstr>
      <vt:lpstr>投影片 6</vt:lpstr>
      <vt:lpstr>投影片 7</vt:lpstr>
      <vt:lpstr>投影片 8</vt:lpstr>
      <vt:lpstr>投影片 9</vt:lpstr>
      <vt:lpstr>投影片 10</vt:lpstr>
      <vt:lpstr>投影片 11</vt:lpstr>
      <vt:lpstr>投影片 12</vt:lpstr>
      <vt:lpstr>投影片 13</vt:lpstr>
      <vt:lpstr>投影片 14</vt:lpstr>
      <vt:lpstr>投影片 15</vt:lpstr>
      <vt:lpstr>投影片 16</vt:lpstr>
      <vt:lpstr>投影片 17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1120727跟騷宣導成效-勞青處 的複本</dc:title>
  <cp:lastModifiedBy>ptcptc4120</cp:lastModifiedBy>
  <cp:revision>6</cp:revision>
  <dcterms:created xsi:type="dcterms:W3CDTF">2006-08-16T00:00:00Z</dcterms:created>
  <dcterms:modified xsi:type="dcterms:W3CDTF">2025-01-02T07:33:51Z</dcterms:modified>
  <dc:identifier>DAGbABG1x4M</dc:identifier>
</cp:coreProperties>
</file>